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8"/>
  </p:notesMasterIdLst>
  <p:sldIdLst>
    <p:sldId id="275" r:id="rId5"/>
    <p:sldId id="276" r:id="rId6"/>
    <p:sldId id="268" r:id="rId7"/>
    <p:sldId id="259" r:id="rId8"/>
    <p:sldId id="260" r:id="rId9"/>
    <p:sldId id="271" r:id="rId10"/>
    <p:sldId id="273" r:id="rId11"/>
    <p:sldId id="262" r:id="rId12"/>
    <p:sldId id="272" r:id="rId13"/>
    <p:sldId id="264" r:id="rId14"/>
    <p:sldId id="265" r:id="rId15"/>
    <p:sldId id="323" r:id="rId16"/>
    <p:sldId id="320" r:id="rId17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19"/>
    </p:embeddedFont>
    <p:embeddedFont>
      <p:font typeface="Copperplate Gothic Bold" panose="020E0705020206020404" pitchFamily="34" charset="0"/>
      <p:regular r:id="rId20"/>
    </p:embeddedFont>
    <p:embeddedFont>
      <p:font typeface="Eras Bold ITC" panose="020B0907030504020204" pitchFamily="34" charset="0"/>
      <p:regular r:id="rId21"/>
    </p:embeddedFont>
    <p:embeddedFont>
      <p:font typeface="Minecrafter" pitchFamily="2" charset="0"/>
      <p:regular r:id="rId22"/>
    </p:embeddedFont>
    <p:embeddedFont>
      <p:font typeface="Minecrafter Alt" pitchFamily="2" charset="0"/>
      <p:regular r:id="rId23"/>
    </p:embeddedFont>
    <p:embeddedFont>
      <p:font typeface="Montserrat" panose="02000505000000020004" pitchFamily="2" charset="0"/>
      <p:regular r:id="rId24"/>
      <p:bold r:id="rId25"/>
      <p:italic r:id="rId26"/>
      <p:boldItalic r:id="rId27"/>
    </p:embeddedFont>
    <p:embeddedFont>
      <p:font typeface="Roboto Black" panose="020B0604020202020204" charset="0"/>
      <p:bold r:id="rId28"/>
      <p:boldItalic r:id="rId29"/>
    </p:embeddedFont>
    <p:embeddedFont>
      <p:font typeface="Roboto Medium" panose="020B0604020202020204" charset="0"/>
      <p:regular r:id="rId30"/>
      <p:bold r:id="rId31"/>
      <p:italic r:id="rId32"/>
      <p:boldItalic r:id="rId33"/>
    </p:embeddedFont>
    <p:embeddedFont>
      <p:font typeface="Segoe UI Semibold" panose="020B0702040204020203" pitchFamily="34" charset="0"/>
      <p:bold r:id="rId34"/>
      <p:boldItalic r:id="rId35"/>
    </p:embeddedFont>
    <p:embeddedFont>
      <p:font typeface="Segoe UI Semilight" panose="020B0402040204020203" pitchFamily="34" charset="0"/>
      <p:regular r:id="rId36"/>
      <p:italic r:id="rId37"/>
    </p:embeddedFont>
    <p:embeddedFont>
      <p:font typeface="Segoe UI Symbol" panose="020B0502040204020203" pitchFamily="3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2260E9-9280-4569-9626-885BC0A0DF10}" v="14" dt="2018-11-25T15:42:58.0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9" y="19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38691d66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38691d66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fce355b83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fce355b83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fce355b83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fce355b83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fce355b83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fce355b83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542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fce355b8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fce355b8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6763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fce355b8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fce355b8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fce355b8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fce355b83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fce355b8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fce355b83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What makes this a private space? What materials did they use? How do you think they split up this job amongst the team?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fce355b8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fce355b8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fce355b8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fce355b8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1281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fce355b83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fce355b83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fce355b83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fce355b83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microsoft.com/office/2017/06/relationships/model3d" Target="../media/model3d7.glb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10.png"/><Relationship Id="rId5" Type="http://schemas.openxmlformats.org/officeDocument/2006/relationships/image" Target="../media/image27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6.jpeg"/><Relationship Id="rId5" Type="http://schemas.openxmlformats.org/officeDocument/2006/relationships/image" Target="../media/image10.png"/><Relationship Id="rId10" Type="http://schemas.openxmlformats.org/officeDocument/2006/relationships/image" Target="../media/image35.png"/><Relationship Id="rId4" Type="http://schemas.openxmlformats.org/officeDocument/2006/relationships/image" Target="../media/image5.png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mix3d.com/details/G009SXDFSZNC" TargetMode="External"/><Relationship Id="rId3" Type="http://schemas.openxmlformats.org/officeDocument/2006/relationships/image" Target="../media/image1.jpeg"/><Relationship Id="rId7" Type="http://schemas.microsoft.com/office/2017/06/relationships/model3d" Target="../media/model3d1.glb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17/06/relationships/model3d" Target="../media/model3d2.glb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microsoft.com/office/2017/06/relationships/model3d" Target="../media/model3d3.glb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5.png"/><Relationship Id="rId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mix3d.com/details/G009SWNGTPBH" TargetMode="External"/><Relationship Id="rId3" Type="http://schemas.openxmlformats.org/officeDocument/2006/relationships/image" Target="../media/image1.jpeg"/><Relationship Id="rId7" Type="http://schemas.microsoft.com/office/2017/06/relationships/model3d" Target="../media/model3d4.glb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eg"/><Relationship Id="rId7" Type="http://schemas.openxmlformats.org/officeDocument/2006/relationships/hyperlink" Target="https://www.remix3d.com/details/G009SXP8268H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17/06/relationships/model3d" Target="../media/model3d5.glb"/><Relationship Id="rId11" Type="http://schemas.openxmlformats.org/officeDocument/2006/relationships/image" Target="../media/image10.png"/><Relationship Id="rId5" Type="http://schemas.openxmlformats.org/officeDocument/2006/relationships/image" Target="../media/image21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10.png"/><Relationship Id="rId5" Type="http://schemas.microsoft.com/office/2017/06/relationships/model3d" Target="../media/model3d6.glb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0F383784-C797-4F65-BC56-A7B597027C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38" r="2" b="3150"/>
          <a:stretch/>
        </p:blipFill>
        <p:spPr>
          <a:xfrm rot="1074130">
            <a:off x="-1501134" y="1777444"/>
            <a:ext cx="8688905" cy="403120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4" name="Google Shape;5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5931" y="0"/>
            <a:ext cx="24783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5533549" y="1766021"/>
            <a:ext cx="5403496" cy="161145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6" name="Google Shape;56;p13"/>
          <p:cNvSpPr txBox="1">
            <a:spLocks noGrp="1"/>
          </p:cNvSpPr>
          <p:nvPr>
            <p:ph type="ctrTitle" idx="4294967295"/>
          </p:nvPr>
        </p:nvSpPr>
        <p:spPr>
          <a:xfrm>
            <a:off x="1973343" y="1656372"/>
            <a:ext cx="5212643" cy="1549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b="1" dirty="0">
                <a:ln>
                  <a:solidFill>
                    <a:srgbClr val="00B050"/>
                  </a:solidFill>
                </a:ln>
                <a:solidFill>
                  <a:srgbClr val="68422A"/>
                </a:solidFill>
                <a:latin typeface="Minecrafter Alt" pitchFamily="2" charset="0"/>
                <a:ea typeface="STCaiyun" panose="020B0503020204020204" pitchFamily="2" charset="-122"/>
                <a:cs typeface="Segoe UI Semilight" panose="020B0402040204020203" pitchFamily="34" charset="0"/>
                <a:sym typeface="Roboto Black"/>
              </a:rPr>
              <a:t>LESSON</a:t>
            </a:r>
            <a:r>
              <a:rPr lang="en-GB" sz="6600" b="1" dirty="0">
                <a:solidFill>
                  <a:srgbClr val="68422A"/>
                </a:solidFill>
                <a:latin typeface="Minecrafter Alt" pitchFamily="2" charset="0"/>
                <a:ea typeface="STCaiyun" panose="020B0503020204020204" pitchFamily="2" charset="-122"/>
                <a:cs typeface="Segoe UI Semilight" panose="020B0402040204020203" pitchFamily="34" charset="0"/>
                <a:sym typeface="Roboto Black"/>
              </a:rPr>
              <a:t> </a:t>
            </a:r>
            <a:r>
              <a:rPr lang="en-GB" sz="6600" b="1" dirty="0">
                <a:ln>
                  <a:solidFill>
                    <a:srgbClr val="00B050"/>
                  </a:solidFill>
                </a:ln>
                <a:solidFill>
                  <a:srgbClr val="68422A"/>
                </a:solidFill>
                <a:latin typeface="Minecrafter Alt" pitchFamily="2" charset="0"/>
                <a:ea typeface="STCaiyun" panose="020B0503020204020204" pitchFamily="2" charset="-122"/>
                <a:cs typeface="Segoe UI Semilight" panose="020B0402040204020203" pitchFamily="34" charset="0"/>
                <a:sym typeface="Roboto Black"/>
              </a:rPr>
              <a:t>2</a:t>
            </a:r>
            <a:endParaRPr sz="6600" b="1" dirty="0">
              <a:ln>
                <a:solidFill>
                  <a:srgbClr val="00B050"/>
                </a:solidFill>
              </a:ln>
              <a:solidFill>
                <a:srgbClr val="68422A"/>
              </a:solidFill>
              <a:latin typeface="Minecrafter Alt" pitchFamily="2" charset="0"/>
              <a:ea typeface="STCaiyun" panose="020B0503020204020204" pitchFamily="2" charset="-122"/>
              <a:cs typeface="Segoe UI Semilight" panose="020B0402040204020203" pitchFamily="34" charset="0"/>
              <a:sym typeface="Roboto Black"/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4294967295"/>
          </p:nvPr>
        </p:nvSpPr>
        <p:spPr>
          <a:xfrm>
            <a:off x="1716498" y="2386725"/>
            <a:ext cx="5381327" cy="17034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"/>
            <a:lightRig rig="threePt" dir="t"/>
          </a:scene3d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Aft>
                <a:spcPts val="1600"/>
              </a:spcAft>
              <a:buClr>
                <a:srgbClr val="000000"/>
              </a:buClr>
              <a:buSzTx/>
              <a:buNone/>
            </a:pPr>
            <a:r>
              <a:rPr lang="en-GB" sz="4800" b="1" dirty="0">
                <a:solidFill>
                  <a:srgbClr val="008D36"/>
                </a:solidFill>
                <a:latin typeface="Minecrafter" pitchFamily="2" charset="0"/>
                <a:ea typeface="Roboto"/>
                <a:cs typeface="Segoe UI Semibold" panose="020B0702040204020203" pitchFamily="34" charset="0"/>
                <a:sym typeface="Roboto"/>
              </a:rPr>
              <a:t>Private Spaces in Construction</a:t>
            </a:r>
          </a:p>
        </p:txBody>
      </p:sp>
      <p:sp>
        <p:nvSpPr>
          <p:cNvPr id="4" name="AutoShape 6" descr="https://mail.google.com/mail/u/0?ui=2&amp;ik=a3b137097f&amp;attid=0.1.1&amp;permmsgid=msg-f:1616571294167606432&amp;th=166f3706eef424a0&amp;view=fimg&amp;sz=s0-l75-ft&amp;attbid=ANGjdJ8lVP7-naPw6bCYVWKP6jhkdePcoSgItNk3qdXho-ETBLEfTgmchsBb0fjtlSa8dHYPhytSJq1sMJSvcOlmLOFfAIMhcvT41nX9jAnSlev4qJOCg3d7e1xTYF4&amp;disp=emb">
            <a:extLst>
              <a:ext uri="{FF2B5EF4-FFF2-40B4-BE49-F238E27FC236}">
                <a16:creationId xmlns:a16="http://schemas.microsoft.com/office/drawing/2014/main" id="{BB46C5E3-6E47-4E8E-AE13-61A0AE2433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83211" y="22669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2E1BCC-74FC-4BD7-B8A3-FE3E03F917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994" y="307695"/>
            <a:ext cx="6886833" cy="11189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22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 txBox="1">
            <a:spLocks noGrp="1"/>
          </p:cNvSpPr>
          <p:nvPr>
            <p:ph type="body" idx="4294967295"/>
          </p:nvPr>
        </p:nvSpPr>
        <p:spPr>
          <a:xfrm>
            <a:off x="418873" y="1474114"/>
            <a:ext cx="6032259" cy="26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008D36"/>
                </a:solidFill>
                <a:latin typeface="Segoe UI Semilight" panose="020B0402040204020203" pitchFamily="34" charset="0"/>
                <a:ea typeface="Roboto Black"/>
                <a:cs typeface="Segoe UI Semilight" panose="020B0402040204020203" pitchFamily="34" charset="0"/>
                <a:sym typeface="Roboto Black"/>
              </a:rPr>
              <a:t>BE PREPARED TO ANSWER THE FOLLOWING QUESTIONS AS A TEAM AT THE END OF YOUR BUILD:</a:t>
            </a:r>
            <a:endParaRPr b="1" dirty="0">
              <a:solidFill>
                <a:srgbClr val="008D36"/>
              </a:solidFill>
              <a:latin typeface="Segoe UI Semilight" panose="020B0402040204020203" pitchFamily="34" charset="0"/>
              <a:ea typeface="Roboto Black"/>
              <a:cs typeface="Segoe UI Semilight" panose="020B0402040204020203" pitchFamily="34" charset="0"/>
              <a:sym typeface="Roboto Black"/>
            </a:endParaRPr>
          </a:p>
          <a:p>
            <a:pPr lvl="0">
              <a:spcBef>
                <a:spcPts val="1600"/>
              </a:spcBef>
              <a:buClr>
                <a:srgbClr val="008D36"/>
              </a:buClr>
              <a:buFont typeface="Roboto Medium"/>
              <a:buAutoNum type="arabicPeriod"/>
            </a:pPr>
            <a:r>
              <a:rPr lang="en-GB" sz="14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What have we built?</a:t>
            </a:r>
            <a:r>
              <a:rPr lang="en-GB" sz="14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 ?</a:t>
            </a:r>
            <a:endParaRPr sz="1400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lvl="0">
              <a:spcBef>
                <a:spcPts val="1600"/>
              </a:spcBef>
              <a:buClr>
                <a:srgbClr val="008D36"/>
              </a:buClr>
              <a:buFont typeface="Roboto Medium"/>
              <a:buAutoNum type="arabicPeriod"/>
            </a:pPr>
            <a:r>
              <a:rPr lang="en-GB" sz="14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What makes it a private space?</a:t>
            </a:r>
            <a:r>
              <a:rPr lang="en-GB" sz="14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 ?</a:t>
            </a:r>
            <a:endParaRPr sz="1400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lvl="0">
              <a:spcBef>
                <a:spcPts val="1600"/>
              </a:spcBef>
              <a:buClr>
                <a:srgbClr val="008D36"/>
              </a:buClr>
              <a:buFont typeface="Roboto Medium"/>
              <a:buAutoNum type="arabicPeriod"/>
            </a:pPr>
            <a:r>
              <a:rPr lang="en-GB" sz="14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Did you follow your plan?</a:t>
            </a:r>
            <a:r>
              <a:rPr lang="en-GB" sz="14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 ?</a:t>
            </a:r>
            <a:endParaRPr sz="1400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lvl="0">
              <a:spcBef>
                <a:spcPts val="1600"/>
              </a:spcBef>
              <a:buClr>
                <a:srgbClr val="008D36"/>
              </a:buClr>
              <a:buFont typeface="Roboto Medium"/>
              <a:buAutoNum type="arabicPeriod"/>
            </a:pPr>
            <a:r>
              <a:rPr lang="en-GB" sz="14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How did you perform together as a team? 1</a:t>
            </a:r>
            <a:r>
              <a:rPr lang="en-GB" sz="1400" b="1" dirty="0">
                <a:solidFill>
                  <a:srgbClr val="996633"/>
                </a:solidFill>
                <a:latin typeface="Arial Black" panose="020B0A04020102020204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 -</a:t>
            </a:r>
            <a:r>
              <a:rPr lang="en-GB" sz="14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10)</a:t>
            </a:r>
            <a:r>
              <a:rPr lang="en-GB" sz="14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 ?</a:t>
            </a:r>
          </a:p>
          <a:p>
            <a:pPr marL="114300" lvl="0" indent="0" rtl="0"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None/>
            </a:pPr>
            <a:endParaRPr sz="1600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53637">
            <a:off x="443284" y="203457"/>
            <a:ext cx="5193729" cy="120884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C73F6D-74D1-47E4-9009-8131E233FA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C0B68C-5E95-49E1-9CB7-A2B08CB9F7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22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2"/>
          <p:cNvSpPr txBox="1">
            <a:spLocks noGrp="1"/>
          </p:cNvSpPr>
          <p:nvPr>
            <p:ph type="body" idx="4294967295"/>
          </p:nvPr>
        </p:nvSpPr>
        <p:spPr>
          <a:xfrm>
            <a:off x="418875" y="1702874"/>
            <a:ext cx="5553000" cy="26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008D36"/>
                </a:solidFill>
                <a:latin typeface="Minecrafter" pitchFamily="2" charset="0"/>
                <a:ea typeface="Roboto Black"/>
                <a:cs typeface="Segoe UI Semilight" panose="020B0402040204020203" pitchFamily="34" charset="0"/>
                <a:sym typeface="Roboto Black"/>
              </a:rPr>
              <a:t>WHAT CAN WE TAKE AWAY </a:t>
            </a:r>
            <a:br>
              <a:rPr lang="en-GB" sz="2400" b="1" dirty="0">
                <a:solidFill>
                  <a:srgbClr val="008D36"/>
                </a:solidFill>
                <a:latin typeface="Minecrafter" pitchFamily="2" charset="0"/>
                <a:ea typeface="Roboto Black"/>
                <a:cs typeface="Segoe UI Semilight" panose="020B0402040204020203" pitchFamily="34" charset="0"/>
                <a:sym typeface="Roboto Black"/>
              </a:rPr>
            </a:br>
            <a:r>
              <a:rPr lang="en-GB" sz="2400" b="1" dirty="0">
                <a:solidFill>
                  <a:srgbClr val="008D36"/>
                </a:solidFill>
                <a:latin typeface="Minecrafter" pitchFamily="2" charset="0"/>
                <a:ea typeface="Roboto Black"/>
                <a:cs typeface="Segoe UI Semilight" panose="020B0402040204020203" pitchFamily="34" charset="0"/>
                <a:sym typeface="Roboto Black"/>
              </a:rPr>
              <a:t>FROM TODAY?</a:t>
            </a:r>
            <a:endParaRPr sz="2400" b="1" dirty="0">
              <a:solidFill>
                <a:srgbClr val="008D36"/>
              </a:solidFill>
              <a:latin typeface="Minecrafter" pitchFamily="2" charset="0"/>
              <a:ea typeface="Roboto Black"/>
              <a:cs typeface="Segoe UI Semilight" panose="020B0402040204020203" pitchFamily="34" charset="0"/>
              <a:sym typeface="Roboto Black"/>
            </a:endParaRPr>
          </a:p>
          <a:p>
            <a:pPr lvl="0">
              <a:spcBef>
                <a:spcPts val="1600"/>
              </a:spcBef>
              <a:buClr>
                <a:srgbClr val="008D36"/>
              </a:buClr>
              <a:buFont typeface="Roboto Medium"/>
              <a:buAutoNum type="arabicPeriod"/>
            </a:pPr>
            <a:r>
              <a:rPr lang="en-GB" sz="20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What areas are left to add to our build ?</a:t>
            </a:r>
            <a:endParaRPr sz="2000" b="1" dirty="0">
              <a:solidFill>
                <a:srgbClr val="996633"/>
              </a:solidFill>
              <a:latin typeface="Segoe UI Semilight" panose="020B0402040204020203" pitchFamily="34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Medium"/>
              <a:buAutoNum type="arabicPeriod"/>
            </a:pPr>
            <a:r>
              <a:rPr lang="en-GB" sz="20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Where will it be placed?</a:t>
            </a:r>
            <a:endParaRPr sz="2000" b="1" dirty="0">
              <a:solidFill>
                <a:srgbClr val="996633"/>
              </a:solidFill>
              <a:latin typeface="Segoe UI Semilight" panose="020B0402040204020203" pitchFamily="34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Medium"/>
              <a:buAutoNum type="arabicPeriod"/>
            </a:pPr>
            <a:r>
              <a:rPr lang="en-GB" sz="2000" b="1" dirty="0">
                <a:solidFill>
                  <a:srgbClr val="996633"/>
                </a:solidFill>
                <a:latin typeface="Segoe UI Semilight" panose="020B0402040204020203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What new role will you take on the next lesson?</a:t>
            </a:r>
            <a:endParaRPr sz="2000" b="1" dirty="0">
              <a:solidFill>
                <a:srgbClr val="996633"/>
              </a:solidFill>
              <a:latin typeface="Segoe UI Semilight" panose="020B0402040204020203" pitchFamily="34" charset="0"/>
              <a:ea typeface="Roboto Medium"/>
              <a:cs typeface="Segoe UI Semilight" panose="020B0402040204020203" pitchFamily="34" charset="0"/>
              <a:sym typeface="Roboto Medium"/>
            </a:endParaRPr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73535">
            <a:off x="340348" y="294257"/>
            <a:ext cx="4863007" cy="119899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4" name="Google Shape;13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21876">
            <a:off x="5501696" y="463095"/>
            <a:ext cx="1101353" cy="110301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 descr="Endermen and Creeper">
                <a:extLst>
                  <a:ext uri="{FF2B5EF4-FFF2-40B4-BE49-F238E27FC236}">
                    <a16:creationId xmlns:a16="http://schemas.microsoft.com/office/drawing/2014/main" id="{B7F03B36-00E8-4210-B0BD-615F0D46DBA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02986589"/>
                  </p:ext>
                </p:extLst>
              </p:nvPr>
            </p:nvGraphicFramePr>
            <p:xfrm>
              <a:off x="5356830" y="1312246"/>
              <a:ext cx="3637215" cy="286433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3637215" cy="2864337"/>
                    </a:xfrm>
                    <a:prstGeom prst="rect">
                      <a:avLst/>
                    </a:prstGeom>
                  </am3d:spPr>
                  <am3d:camera>
                    <am3d:pos x="0" y="0" z="617512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242896" d="1000000"/>
                    <am3d:preTrans dx="-486934" dy="-54394" dz="-92374171"/>
                    <am3d:scale>
                      <am3d:sx n="1000000" d="1000000"/>
                      <am3d:sy n="1000000" d="1000000"/>
                      <am3d:sz n="1000000" d="1000000"/>
                    </am3d:scale>
                    <am3d:rot ax="372765" ay="-1464580" az="-154545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46211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 descr="Endermen and Creeper">
                <a:extLst>
                  <a:ext uri="{FF2B5EF4-FFF2-40B4-BE49-F238E27FC236}">
                    <a16:creationId xmlns:a16="http://schemas.microsoft.com/office/drawing/2014/main" id="{B7F03B36-00E8-4210-B0BD-615F0D46DBA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56830" y="1312246"/>
                <a:ext cx="3637215" cy="2864337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3334463-5F0A-47F2-87A7-7CA43DE175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683A3E-E8E7-4D86-803C-652534E56C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22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B44D39-5093-4B55-9558-9B9826F0A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AC7968-7877-4CD5-A32F-5237658DB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 descr="Image result for kahoot logo">
            <a:extLst>
              <a:ext uri="{FF2B5EF4-FFF2-40B4-BE49-F238E27FC236}">
                <a16:creationId xmlns:a16="http://schemas.microsoft.com/office/drawing/2014/main" id="{39A96C07-60C0-4FF0-BCB5-7210F8C4D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2625">
            <a:off x="166669" y="474974"/>
            <a:ext cx="8270183" cy="281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26306A-0178-4D50-9A69-EDAB6EBE8EDE}"/>
              </a:ext>
            </a:extLst>
          </p:cNvPr>
          <p:cNvSpPr txBox="1"/>
          <p:nvPr/>
        </p:nvSpPr>
        <p:spPr>
          <a:xfrm>
            <a:off x="53546" y="210065"/>
            <a:ext cx="5939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pperplate Gothic Bold" panose="020B0604020202020204" pitchFamily="34" charset="0"/>
                <a:cs typeface="Arial"/>
                <a:sym typeface="Arial"/>
              </a:rPr>
              <a:t>Day</a:t>
            </a:r>
            <a:r>
              <a:rPr kumimoji="0" lang="en-GB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04728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54;p13">
            <a:extLst>
              <a:ext uri="{FF2B5EF4-FFF2-40B4-BE49-F238E27FC236}">
                <a16:creationId xmlns:a16="http://schemas.microsoft.com/office/drawing/2014/main" id="{BC5C0DE4-DED8-474B-A895-39C356FA713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45931" y="0"/>
            <a:ext cx="24783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5;p13">
            <a:extLst>
              <a:ext uri="{FF2B5EF4-FFF2-40B4-BE49-F238E27FC236}">
                <a16:creationId xmlns:a16="http://schemas.microsoft.com/office/drawing/2014/main" id="{F60BDAA5-6BD7-47A6-AE76-AE2364ECC9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533549" y="1766021"/>
            <a:ext cx="5403496" cy="161145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CE346C-72F0-4C2A-B5B4-BF017828F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070" y="274497"/>
            <a:ext cx="4495854" cy="9199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12888A-C6ED-40EA-80DD-A90FBF491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513398" cy="18617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40F4BD1F-48AB-4F0A-A74D-0B3DB9385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607314" y="-89176837"/>
            <a:ext cx="1825670" cy="2210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"/>
                <a:cs typeface="Arial"/>
                <a:sym typeface="Arial"/>
              </a:rPr>
              <a:t>Go Construct - Educate Consortium led by Bouygues UK</a:t>
            </a:r>
            <a:endParaRPr kumimoji="0" lang="en-US" altLang="en-US" sz="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 </a:t>
            </a:r>
            <a:r>
              <a:rPr kumimoji="0" lang="en-US" altLang="en-US" sz="9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        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 </a:t>
            </a:r>
            <a:r>
              <a:rPr kumimoji="0" lang="en-US" altLang="en-US" sz="29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               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 </a:t>
            </a:r>
            <a:r>
              <a:rPr kumimoji="0" lang="en-US" altLang="en-US" sz="54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        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 </a:t>
            </a:r>
            <a:r>
              <a:rPr kumimoji="0" lang="en-US" altLang="en-US" sz="13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        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 </a:t>
            </a:r>
            <a:r>
              <a:rPr kumimoji="0" lang="en-US" altLang="en-US" sz="10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             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 </a:t>
            </a:r>
            <a:r>
              <a:rPr kumimoji="0" lang="en-US" altLang="en-US" sz="16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      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 </a:t>
            </a:r>
            <a:r>
              <a:rPr kumimoji="0" lang="en-US" altLang="en-US" sz="16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          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 </a:t>
            </a:r>
            <a:r>
              <a:rPr kumimoji="0" lang="en-US" altLang="en-US" sz="27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            </a:t>
            </a: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</a:p>
        </p:txBody>
      </p:sp>
      <p:pic>
        <p:nvPicPr>
          <p:cNvPr id="1027" name="Picture 3" descr="https://lh5.googleusercontent.com/9nEk25NIkPHrk6lx__4Xxp6vYJ1QWhcw7fRe9WxmuHTB8ceBOTsjKvj2aRPmGxYgGQqx25mE-p6kBd1dAJnMOtHQ1A8OyB-giCP_Ax5NwTA4mhZzFWv0r3jm--zvmAvo3HK5TfZxmko">
            <a:extLst>
              <a:ext uri="{FF2B5EF4-FFF2-40B4-BE49-F238E27FC236}">
                <a16:creationId xmlns:a16="http://schemas.microsoft.com/office/drawing/2014/main" id="{D38ACD36-60F0-491E-A453-FF78F9621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179" y="1540924"/>
            <a:ext cx="2865828" cy="1403241"/>
          </a:xfrm>
          <a:prstGeom prst="rect">
            <a:avLst/>
          </a:prstGeom>
          <a:noFill/>
        </p:spPr>
      </p:pic>
      <p:pic>
        <p:nvPicPr>
          <p:cNvPr id="1028" name="Picture 4" descr="https://lh5.googleusercontent.com/iEKP_RXSq5c-_1xeUheeYXqo7Rke5LraKROd9cHlTn1JqOhSyO_se0mJsJYLIZO5ZsskoUCZHJne0R9WihFPVBQL0AdIqAvUR0TBRmJIXk0pE8Nr2j-nMKiJ_JzpBvH8CSC1qMzv-ms">
            <a:extLst>
              <a:ext uri="{FF2B5EF4-FFF2-40B4-BE49-F238E27FC236}">
                <a16:creationId xmlns:a16="http://schemas.microsoft.com/office/drawing/2014/main" id="{92659CCB-1C45-4347-825B-537FA7F0B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73" y="2758801"/>
            <a:ext cx="1756397" cy="100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lh4.googleusercontent.com/f7llI-uDf-95U5TNclNLVXccOT_eE48rRqoFed4CGM8r_9V_xnNve9Drubu9YZDOztE0fyZDszad0HPo0k4o7-LWhw-yVoYV7nNQEUYl7ZOQrU6kN8NHjN0qVVPRXBZYv4PfgUFUyow">
            <a:extLst>
              <a:ext uri="{FF2B5EF4-FFF2-40B4-BE49-F238E27FC236}">
                <a16:creationId xmlns:a16="http://schemas.microsoft.com/office/drawing/2014/main" id="{F361DA3F-6C3A-481F-A66A-5E293EE51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750" y="3721563"/>
            <a:ext cx="2220685" cy="132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5.googleusercontent.com/C9-KNCXyTWGexkFFRagVMrFjojUbmacp_9sgixD_a_QeVWt0KFWDsdr7tpSduaNnzT4aVThYGnXxmdxpJ6zo6fFqyx4g0ZxcRwi-HK5A50ka4X3N5CwyTPVe1RUC1UVaIokXh0dptRE">
            <a:extLst>
              <a:ext uri="{FF2B5EF4-FFF2-40B4-BE49-F238E27FC236}">
                <a16:creationId xmlns:a16="http://schemas.microsoft.com/office/drawing/2014/main" id="{9BC9E862-7912-4FAC-A8D0-A3C3F2894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2" y="3864563"/>
            <a:ext cx="2152372" cy="100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lh6.googleusercontent.com/pBESv0v4GSUyuoqh_dvepsvpXyHiBQ2hYGEKerWQ7mZNZQrEwjOwk8lqCErQqTwEqLFMxJDXg-eIoSc3MdgnwPxnugnkzsADUpqrOi5h9rfiuaFBsZc4OAqarXXYlKTQaf3HsbgMBv8">
            <a:extLst>
              <a:ext uri="{FF2B5EF4-FFF2-40B4-BE49-F238E27FC236}">
                <a16:creationId xmlns:a16="http://schemas.microsoft.com/office/drawing/2014/main" id="{FAFD72C4-1710-44F1-89B7-A9ACC3806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19" y="1719545"/>
            <a:ext cx="2262494" cy="8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6.googleusercontent.com/SPfHJEcLB8hDpHaL_eprFADHxCDYabwm9HmkqL96-bOAspueLl6gGZJgT9VXm36ILdBzhiYJyavB-dyjLQkfT_m0ql5gNDY21kXPIr7pmS87U2fVY_-SvF6eBg5-cHDogGMh9F3M0z8">
            <a:extLst>
              <a:ext uri="{FF2B5EF4-FFF2-40B4-BE49-F238E27FC236}">
                <a16:creationId xmlns:a16="http://schemas.microsoft.com/office/drawing/2014/main" id="{5506BB96-0A23-4B56-A395-6CE146F06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442" y="3123990"/>
            <a:ext cx="2540154" cy="59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08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>
            <a:spLocks noGrp="1"/>
          </p:cNvSpPr>
          <p:nvPr>
            <p:ph type="body" idx="4294967295"/>
          </p:nvPr>
        </p:nvSpPr>
        <p:spPr>
          <a:xfrm>
            <a:off x="312830" y="1624662"/>
            <a:ext cx="3647541" cy="21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Clr>
                <a:srgbClr val="595959"/>
              </a:buClr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9900"/>
                </a:solidFill>
                <a:latin typeface="Minecrafter" pitchFamily="2" charset="0"/>
                <a:ea typeface="Roboto Medium"/>
                <a:cs typeface="Roboto Medium"/>
                <a:sym typeface="Roboto Medium"/>
              </a:rPr>
              <a:t>To get familiar with gameplay and features of Minecraft</a:t>
            </a:r>
          </a:p>
          <a:p>
            <a:pPr marL="285750" lvl="0" indent="-285750">
              <a:buClr>
                <a:srgbClr val="595959"/>
              </a:buClr>
              <a:buFont typeface="Wingdings" panose="05000000000000000000" pitchFamily="2" charset="2"/>
              <a:buChar char="q"/>
            </a:pPr>
            <a:endParaRPr lang="en-GB" dirty="0">
              <a:solidFill>
                <a:srgbClr val="009900"/>
              </a:solidFill>
              <a:latin typeface="Minecrafter" pitchFamily="2" charset="0"/>
              <a:ea typeface="Roboto Medium"/>
              <a:cs typeface="Roboto Medium"/>
              <a:sym typeface="Roboto Medium"/>
            </a:endParaRPr>
          </a:p>
          <a:p>
            <a:pPr marL="285750" lvl="0" indent="-285750">
              <a:buClr>
                <a:srgbClr val="595959"/>
              </a:buClr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9900"/>
                </a:solidFill>
                <a:latin typeface="Minecrafter" pitchFamily="2" charset="0"/>
                <a:ea typeface="Roboto Medium"/>
                <a:cs typeface="Roboto Medium"/>
                <a:sym typeface="Roboto Medium"/>
              </a:rPr>
              <a:t>To construct basic buildings and use various inventory tools and items </a:t>
            </a: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11413">
            <a:off x="358228" y="238596"/>
            <a:ext cx="4249792" cy="119629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2394" y="300712"/>
            <a:ext cx="991317" cy="100687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 descr="My First House">
                <a:extLst>
                  <a:ext uri="{FF2B5EF4-FFF2-40B4-BE49-F238E27FC236}">
                    <a16:creationId xmlns:a16="http://schemas.microsoft.com/office/drawing/2014/main" id="{6A294B93-272B-4825-BD65-68D25DB29DF9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723775" y="62846"/>
              <a:ext cx="4730946" cy="4356753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4730946" cy="4356753"/>
                    </a:xfrm>
                    <a:prstGeom prst="rect">
                      <a:avLst/>
                    </a:prstGeom>
                  </am3d:spPr>
                  <am3d:camera>
                    <am3d:pos x="0" y="0" z="742219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0000" d="1000000"/>
                    <am3d:preTrans dx="0" dy="54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636863" ay="1165234" az="10399601"/>
                    <am3d:postTrans dx="0" dy="0" dz="0"/>
                  </am3d:trans>
                  <am3d:attrSrcUrl r:id="rId8"/>
                  <am3d:raster rName="Office3DRenderer" rVer="16.0.8326">
                    <am3d:blip r:embed="rId9"/>
                  </am3d:raster>
                  <am3d:objViewport viewportSz="527444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 descr="My First House">
                <a:extLst>
                  <a:ext uri="{FF2B5EF4-FFF2-40B4-BE49-F238E27FC236}">
                    <a16:creationId xmlns:a16="http://schemas.microsoft.com/office/drawing/2014/main" id="{6A294B93-272B-4825-BD65-68D25DB29D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23775" y="62846"/>
                <a:ext cx="4730946" cy="4356753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3EA2119-4000-4927-83FF-CE7182A105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2323" y="4451011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F3AC7A-0667-458D-B331-3BE9F67F6C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6317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>
            <a:spLocks noGrp="1"/>
          </p:cNvSpPr>
          <p:nvPr>
            <p:ph type="body" idx="4294967295"/>
          </p:nvPr>
        </p:nvSpPr>
        <p:spPr>
          <a:xfrm>
            <a:off x="418875" y="1730700"/>
            <a:ext cx="3790660" cy="16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Medium"/>
              <a:buAutoNum type="arabicPeriod"/>
            </a:pPr>
            <a:r>
              <a:rPr lang="en-GB" sz="24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Urbanisation</a:t>
            </a:r>
            <a:endParaRPr sz="2400" b="1" dirty="0">
              <a:solidFill>
                <a:srgbClr val="00B050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Medium"/>
              <a:buAutoNum type="arabicPeriod"/>
            </a:pPr>
            <a:r>
              <a:rPr lang="en-GB" sz="24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Private Spaces</a:t>
            </a:r>
            <a:endParaRPr sz="2400" b="1" dirty="0">
              <a:solidFill>
                <a:srgbClr val="00B050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Medium"/>
              <a:buAutoNum type="arabicPeriod"/>
            </a:pPr>
            <a:r>
              <a:rPr lang="en-GB" sz="24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Common Space</a:t>
            </a:r>
            <a:endParaRPr sz="2400" b="1" dirty="0">
              <a:solidFill>
                <a:srgbClr val="00B050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Medium"/>
              <a:buAutoNum type="arabicPeriod"/>
            </a:pPr>
            <a:r>
              <a:rPr lang="en-GB" sz="24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Public Space</a:t>
            </a:r>
            <a:endParaRPr sz="2400" b="1" dirty="0">
              <a:solidFill>
                <a:srgbClr val="00B050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114300" lvl="0" indent="0" rtl="0"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None/>
            </a:pPr>
            <a:r>
              <a:rPr lang="en-GB" sz="2400" b="1" dirty="0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5. </a:t>
            </a:r>
            <a:r>
              <a:rPr lang="en-GB" sz="2400" b="1" dirty="0" err="1">
                <a:solidFill>
                  <a:srgbClr val="00B050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Multifunctonal</a:t>
            </a:r>
            <a:endParaRPr sz="2400" b="1" dirty="0">
              <a:solidFill>
                <a:srgbClr val="00B050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3" name="3D Model 2" descr="torch">
                <a:extLst>
                  <a:ext uri="{FF2B5EF4-FFF2-40B4-BE49-F238E27FC236}">
                    <a16:creationId xmlns:a16="http://schemas.microsoft.com/office/drawing/2014/main" id="{0B6F55A7-B7BA-4A21-BB44-7776B0C91AB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75898018"/>
                  </p:ext>
                </p:extLst>
              </p:nvPr>
            </p:nvGraphicFramePr>
            <p:xfrm rot="1772115">
              <a:off x="5061362" y="83686"/>
              <a:ext cx="1047899" cy="4042282"/>
            </p:xfrm>
            <a:graphic>
              <a:graphicData uri="http://schemas.microsoft.com/office/drawing/2017/model3d">
                <am3d:model3d r:embed="rId5">
                  <am3d:spPr>
                    <a:xfrm rot="1772115">
                      <a:off x="0" y="0"/>
                      <a:ext cx="1047899" cy="4042282"/>
                    </a:xfrm>
                    <a:prstGeom prst="rect">
                      <a:avLst/>
                    </a:prstGeom>
                  </am3d:spPr>
                  <am3d:camera>
                    <am3d:pos x="0" y="0" z="489182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616157" d="1000000"/>
                    <am3d:preTrans dx="0" dy="1109083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87981" ay="1518426" az="166427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0639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3" name="3D Model 2" descr="torch">
                <a:extLst>
                  <a:ext uri="{FF2B5EF4-FFF2-40B4-BE49-F238E27FC236}">
                    <a16:creationId xmlns:a16="http://schemas.microsoft.com/office/drawing/2014/main" id="{0B6F55A7-B7BA-4A21-BB44-7776B0C91A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772115">
                <a:off x="5061362" y="83686"/>
                <a:ext cx="1047899" cy="4042282"/>
              </a:xfrm>
              <a:prstGeom prst="rect">
                <a:avLst/>
              </a:prstGeom>
            </p:spPr>
          </p:pic>
        </mc:Fallback>
      </mc:AlternateContent>
      <p:sp>
        <p:nvSpPr>
          <p:cNvPr id="4" name="Arrow: Left 3">
            <a:extLst>
              <a:ext uri="{FF2B5EF4-FFF2-40B4-BE49-F238E27FC236}">
                <a16:creationId xmlns:a16="http://schemas.microsoft.com/office/drawing/2014/main" id="{8A3103FE-2333-4E6E-A9A2-77739C0853DA}"/>
              </a:ext>
            </a:extLst>
          </p:cNvPr>
          <p:cNvSpPr/>
          <p:nvPr/>
        </p:nvSpPr>
        <p:spPr>
          <a:xfrm rot="1490673">
            <a:off x="6019297" y="2327490"/>
            <a:ext cx="2702011" cy="1243147"/>
          </a:xfrm>
          <a:prstGeom prst="leftArrow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HINT: Look for the torches</a:t>
            </a:r>
          </a:p>
        </p:txBody>
      </p:sp>
      <p:pic>
        <p:nvPicPr>
          <p:cNvPr id="8" name="Google Shape;76;p15">
            <a:extLst>
              <a:ext uri="{FF2B5EF4-FFF2-40B4-BE49-F238E27FC236}">
                <a16:creationId xmlns:a16="http://schemas.microsoft.com/office/drawing/2014/main" id="{4F803CF3-795F-4DD6-AAD1-FF868E430BC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1349913">
            <a:off x="342007" y="270022"/>
            <a:ext cx="4295629" cy="122128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4A0A11-0BCC-4AF0-A509-80D5E58E9A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6D2C8C-5A2C-4486-AA3B-3AFD30C5A9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>
            <a:spLocks noGrp="1"/>
          </p:cNvSpPr>
          <p:nvPr>
            <p:ph type="body" idx="4294967295"/>
          </p:nvPr>
        </p:nvSpPr>
        <p:spPr>
          <a:xfrm>
            <a:off x="418885" y="1631815"/>
            <a:ext cx="6260245" cy="2250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1600"/>
              </a:spcBef>
              <a:buClr>
                <a:srgbClr val="008D36"/>
              </a:buClr>
              <a:buFont typeface="Roboto Medium"/>
              <a:buAutoNum type="arabicPeriod"/>
            </a:pP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Have you constructed buildings in Minecraft?</a:t>
            </a:r>
            <a:r>
              <a:rPr lang="en-GB" sz="1600" b="1" dirty="0">
                <a:solidFill>
                  <a:srgbClr val="996633"/>
                </a:solidFill>
                <a:latin typeface="Eras Bold ITC" panose="020B0907030504020204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?</a:t>
            </a:r>
            <a:endParaRPr sz="1600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What are some of the material you used </a:t>
            </a:r>
            <a:r>
              <a:rPr lang="en-GB" sz="1600" b="1" dirty="0">
                <a:solidFill>
                  <a:srgbClr val="996633"/>
                </a:solidFill>
                <a:latin typeface="Eras Bold ITC" panose="020B0907030504020204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?</a:t>
            </a: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? </a:t>
            </a:r>
            <a:endParaRPr sz="1600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lvl="0">
              <a:buClr>
                <a:srgbClr val="008D36"/>
              </a:buClr>
              <a:buFont typeface="Roboto Medium"/>
              <a:buAutoNum type="arabicPeriod"/>
            </a:pP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Seen in your own neighbourhood or anywhere in the real world?</a:t>
            </a:r>
            <a:r>
              <a:rPr lang="en-GB" sz="1600" b="1" dirty="0">
                <a:solidFill>
                  <a:srgbClr val="996633"/>
                </a:solidFill>
                <a:latin typeface="Eras Bold ITC" panose="020B0907030504020204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 ?</a:t>
            </a: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 </a:t>
            </a:r>
            <a:endParaRPr sz="1600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Medium"/>
              <a:buAutoNum type="arabicPeriod"/>
            </a:pP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What type of spaces were they </a:t>
            </a:r>
            <a:r>
              <a:rPr lang="en-GB" b="1" dirty="0">
                <a:solidFill>
                  <a:srgbClr val="996633"/>
                </a:solidFill>
                <a:latin typeface="Eras Bold ITC" panose="020B0907030504020204" pitchFamily="34" charset="0"/>
                <a:ea typeface="Roboto Medium"/>
                <a:cs typeface="Segoe UI Semilight" panose="020B0402040204020203" pitchFamily="34" charset="0"/>
                <a:sym typeface="Roboto Medium"/>
              </a:rPr>
              <a:t>?</a:t>
            </a:r>
            <a:endParaRPr b="1" dirty="0">
              <a:solidFill>
                <a:srgbClr val="996633"/>
              </a:solidFill>
              <a:latin typeface="Eras Bold ITC" panose="020B0907030504020204" pitchFamily="34" charset="0"/>
              <a:ea typeface="Roboto Medium"/>
              <a:cs typeface="Segoe UI Semilight" panose="020B0402040204020203" pitchFamily="34" charset="0"/>
              <a:sym typeface="Roboto Medium"/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35533">
            <a:off x="446350" y="413428"/>
            <a:ext cx="4381500" cy="9525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Image result for kahoot logo">
            <a:extLst>
              <a:ext uri="{FF2B5EF4-FFF2-40B4-BE49-F238E27FC236}">
                <a16:creationId xmlns:a16="http://schemas.microsoft.com/office/drawing/2014/main" id="{AB52D4CC-0169-47B7-8F51-9E5A6EBB1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067" y="3001488"/>
            <a:ext cx="3258121" cy="110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7" name="3D Model 6" descr="pickaxe">
                <a:extLst>
                  <a:ext uri="{FF2B5EF4-FFF2-40B4-BE49-F238E27FC236}">
                    <a16:creationId xmlns:a16="http://schemas.microsoft.com/office/drawing/2014/main" id="{78928ECB-877A-4623-B40D-6D4E844B033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71153264"/>
                  </p:ext>
                </p:extLst>
              </p:nvPr>
            </p:nvGraphicFramePr>
            <p:xfrm>
              <a:off x="6120713" y="-278510"/>
              <a:ext cx="3096741" cy="4272770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3096741" cy="4272770"/>
                    </a:xfrm>
                    <a:prstGeom prst="rect">
                      <a:avLst/>
                    </a:prstGeom>
                  </am3d:spPr>
                  <am3d:camera>
                    <am3d:pos x="0" y="0" z="665193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00000" d="1000000"/>
                    <am3d:preTrans dx="13480396" dy="5831809" dz="-903501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52265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7" name="3D Model 6" descr="pickaxe">
                <a:extLst>
                  <a:ext uri="{FF2B5EF4-FFF2-40B4-BE49-F238E27FC236}">
                    <a16:creationId xmlns:a16="http://schemas.microsoft.com/office/drawing/2014/main" id="{78928ECB-877A-4623-B40D-6D4E844B03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20713" y="-278510"/>
                <a:ext cx="3096741" cy="427277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1E9C921-57B4-47F1-9EB1-5352DE954B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A4E62B-24EA-40B3-94EA-FACAFDCCDA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>
            <a:spLocks noGrp="1"/>
          </p:cNvSpPr>
          <p:nvPr>
            <p:ph type="body" idx="4294967295"/>
          </p:nvPr>
        </p:nvSpPr>
        <p:spPr>
          <a:xfrm>
            <a:off x="542353" y="400976"/>
            <a:ext cx="55530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4294967295"/>
          </p:nvPr>
        </p:nvSpPr>
        <p:spPr>
          <a:xfrm>
            <a:off x="760750" y="1355328"/>
            <a:ext cx="3039600" cy="32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&lt;Insert Image of grid design and picture of constructed house on next slide with questions&gt; </a:t>
            </a:r>
            <a:endParaRPr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439A0B-6C4B-4DB9-9310-91849359F0B2}"/>
              </a:ext>
            </a:extLst>
          </p:cNvPr>
          <p:cNvSpPr/>
          <p:nvPr/>
        </p:nvSpPr>
        <p:spPr>
          <a:xfrm>
            <a:off x="339677" y="214472"/>
            <a:ext cx="5795177" cy="923330"/>
          </a:xfrm>
          <a:prstGeom prst="rect">
            <a:avLst/>
          </a:prstGeom>
          <a:solidFill>
            <a:schemeClr val="lt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00B050"/>
            </a:extrusionClr>
            <a:contourClr>
              <a:srgbClr val="00B050"/>
            </a:contourClr>
          </a:sp3d>
        </p:spPr>
        <p:txBody>
          <a:bodyPr wrap="none" lIns="91440" tIns="45720" rIns="91440" bIns="45720">
            <a:spAutoFit/>
            <a:sp3d extrusionH="69850" prstMaterial="legacyWireframe">
              <a:bevelT w="38100" h="38100"/>
              <a:extrusionClr>
                <a:srgbClr val="00B050"/>
              </a:extrusionClr>
            </a:sp3d>
          </a:bodyPr>
          <a:lstStyle/>
          <a:p>
            <a:pPr algn="ctr"/>
            <a:r>
              <a:rPr lang="en-GB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oboto Black"/>
                <a:ea typeface="Roboto Black"/>
                <a:cs typeface="Roboto Black"/>
                <a:sym typeface="Roboto Black"/>
              </a:rPr>
              <a:t>PRIVATE SPACES</a:t>
            </a:r>
            <a:endParaRPr lang="en-GB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663413-F275-4F75-ADB5-10199AC513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155" t="2169" r="-4929" b="4658"/>
          <a:stretch/>
        </p:blipFill>
        <p:spPr>
          <a:xfrm>
            <a:off x="4174547" y="1355326"/>
            <a:ext cx="4516652" cy="28559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5FE8A8-89EC-4114-9790-C9AB769A46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68446" y="826562"/>
            <a:ext cx="2855943" cy="39134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9B6996-34DC-4CBF-8399-2D8A08BBE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8E6037-B30D-4F4A-843A-46AD57AF59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/>
        </p:nvSpPr>
        <p:spPr>
          <a:xfrm>
            <a:off x="435903" y="1555066"/>
            <a:ext cx="5329046" cy="16662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bold" panose="020B0702040204020203" pitchFamily="34" charset="0"/>
                <a:sym typeface="Roboto Medium"/>
              </a:rPr>
              <a:t>Camera challenge</a:t>
            </a: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en-GB" sz="23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necrafter" pitchFamily="2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342900" lvl="8" indent="-342900">
              <a:lnSpc>
                <a:spcPct val="115000"/>
              </a:lnSpc>
              <a:buFont typeface="+mj-lt"/>
              <a:buAutoNum type="arabicPeriod"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sym typeface="Arial"/>
              </a:rPr>
              <a:t>Take a picture of your quick builds and archery targets from yesterday! </a:t>
            </a:r>
          </a:p>
          <a:p>
            <a:pPr marL="342900" lvl="8" indent="-342900">
              <a:lnSpc>
                <a:spcPct val="115000"/>
              </a:lnSpc>
              <a:buFont typeface="+mj-lt"/>
              <a:buAutoNum type="arabicPeriod"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sym typeface="Arial"/>
            </a:endParaRPr>
          </a:p>
          <a:p>
            <a:pPr marL="342900" lvl="8" indent="-342900">
              <a:lnSpc>
                <a:spcPct val="115000"/>
              </a:lnSpc>
              <a:buFont typeface="+mj-lt"/>
              <a:buAutoNum type="arabicPeriod"/>
              <a:defRPr/>
            </a:pP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Add the pictures to your portfolios and add a quick caption.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sym typeface="Arial"/>
            </a:endParaRPr>
          </a:p>
        </p:txBody>
      </p:sp>
      <p:pic>
        <p:nvPicPr>
          <p:cNvPr id="9" name="Google Shape;99;p18">
            <a:extLst>
              <a:ext uri="{FF2B5EF4-FFF2-40B4-BE49-F238E27FC236}">
                <a16:creationId xmlns:a16="http://schemas.microsoft.com/office/drawing/2014/main" id="{461661E8-2C37-4D09-8114-943DADDF702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87244">
            <a:off x="346089" y="136391"/>
            <a:ext cx="5047726" cy="135934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Google Shape;102;p18">
            <a:extLst>
              <a:ext uri="{FF2B5EF4-FFF2-40B4-BE49-F238E27FC236}">
                <a16:creationId xmlns:a16="http://schemas.microsoft.com/office/drawing/2014/main" id="{7E5CCD34-9B0E-4E97-AB4E-DF6EAAC54CF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0199" y="277127"/>
            <a:ext cx="744750" cy="74475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 Model 4" descr="Camera + Tripod">
                <a:extLst>
                  <a:ext uri="{FF2B5EF4-FFF2-40B4-BE49-F238E27FC236}">
                    <a16:creationId xmlns:a16="http://schemas.microsoft.com/office/drawing/2014/main" id="{0CC3FA39-DB5B-4808-B8E8-07E0AD3E588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9176194"/>
                  </p:ext>
                </p:extLst>
              </p:nvPr>
            </p:nvGraphicFramePr>
            <p:xfrm>
              <a:off x="5764949" y="-148509"/>
              <a:ext cx="2596254" cy="4536455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596254" cy="4536455"/>
                    </a:xfrm>
                    <a:prstGeom prst="rect">
                      <a:avLst/>
                    </a:prstGeom>
                  </am3d:spPr>
                  <am3d:camera>
                    <am3d:pos x="0" y="0" z="5918566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86" d="1000000"/>
                    <am3d:preTrans dx="-4420834" dy="-2252791" dz="8012232"/>
                    <am3d:scale>
                      <am3d:sx n="1000000" d="1000000"/>
                      <am3d:sy n="1000000" d="1000000"/>
                      <am3d:sz n="1000000" d="1000000"/>
                    </am3d:scale>
                    <am3d:rot ax="132080" ay="-974965" az="-36979"/>
                    <am3d:postTrans dx="0" dy="0" dz="0"/>
                  </am3d:trans>
                  <am3d:attrSrcUrl r:id="rId8"/>
                  <am3d:raster rName="Office3DRenderer" rVer="16.0.8326">
                    <am3d:blip r:embed="rId9"/>
                  </am3d:raster>
                  <am3d:objViewport viewportSz="57536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 Model 4" descr="Camera + Tripod">
                <a:extLst>
                  <a:ext uri="{FF2B5EF4-FFF2-40B4-BE49-F238E27FC236}">
                    <a16:creationId xmlns:a16="http://schemas.microsoft.com/office/drawing/2014/main" id="{0CC3FA39-DB5B-4808-B8E8-07E0AD3E58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64949" y="-148509"/>
                <a:ext cx="2596254" cy="4536455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FA0C65A7-0DFF-46D0-96F8-8C400E39D6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830" y="4167741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22B6B1-8F9F-4F06-A9B0-877C712FD9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2323" y="4373434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/>
        </p:nvSpPr>
        <p:spPr>
          <a:xfrm>
            <a:off x="435903" y="1680985"/>
            <a:ext cx="6134808" cy="16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ecrafter" pitchFamily="2" charset="0"/>
                <a:ea typeface="Roboto Medium"/>
                <a:cs typeface="Segoe UI Semibold" panose="020B0702040204020203" pitchFamily="34" charset="0"/>
                <a:sym typeface="Roboto Medium"/>
              </a:rPr>
              <a:t>Design</a:t>
            </a:r>
            <a:endParaRPr kumimoji="0" lang="en-GB" sz="23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necrafter" pitchFamily="2" charset="0"/>
              <a:ea typeface="Roboto Medium"/>
              <a:cs typeface="Segoe UI Semibold" panose="020B0702040204020203" pitchFamily="34" charset="0"/>
              <a:sym typeface="Roboto Medium"/>
            </a:endParaRPr>
          </a:p>
          <a:p>
            <a:pPr marL="342900" lvl="8" indent="-342900">
              <a:lnSpc>
                <a:spcPct val="115000"/>
              </a:lnSpc>
              <a:buFont typeface="+mj-lt"/>
              <a:buAutoNum type="arabicPeriod"/>
              <a:defRPr/>
            </a:pP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Determine the p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sym typeface="Arial"/>
              </a:rPr>
              <a:t>erimeter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sym typeface="Arial"/>
              </a:rPr>
              <a:t>/area of your building.</a:t>
            </a:r>
          </a:p>
          <a:p>
            <a:pPr marL="342900" lvl="8" indent="-342900">
              <a:lnSpc>
                <a:spcPct val="115000"/>
              </a:lnSpc>
              <a:buFont typeface="+mj-lt"/>
              <a:buAutoNum type="arabicPeriod"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sym typeface="Arial"/>
            </a:endParaRPr>
          </a:p>
          <a:p>
            <a:pPr marL="342900" lvl="8" indent="-342900">
              <a:lnSpc>
                <a:spcPct val="115000"/>
              </a:lnSpc>
              <a:buFont typeface="+mj-lt"/>
              <a:buAutoNum type="arabicPeriod"/>
              <a:defRPr/>
            </a:pP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Design the interior and decide on them materials you will use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.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sym typeface="Arial"/>
            </a:endParaRPr>
          </a:p>
        </p:txBody>
      </p:sp>
      <p:pic>
        <p:nvPicPr>
          <p:cNvPr id="9" name="Google Shape;99;p18">
            <a:extLst>
              <a:ext uri="{FF2B5EF4-FFF2-40B4-BE49-F238E27FC236}">
                <a16:creationId xmlns:a16="http://schemas.microsoft.com/office/drawing/2014/main" id="{461661E8-2C37-4D09-8114-943DADDF702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87244">
            <a:off x="311589" y="150191"/>
            <a:ext cx="5047726" cy="135934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Google Shape;102;p18">
            <a:extLst>
              <a:ext uri="{FF2B5EF4-FFF2-40B4-BE49-F238E27FC236}">
                <a16:creationId xmlns:a16="http://schemas.microsoft.com/office/drawing/2014/main" id="{7E5CCD34-9B0E-4E97-AB4E-DF6EAAC54CF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0199" y="277127"/>
            <a:ext cx="744750" cy="74475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4FE578-A07D-49BF-A7C5-5B882DCC48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30" y="4167741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24CF49-E4A0-4698-B22B-DEC703106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2323" y="4373434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1194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/>
        </p:nvSpPr>
        <p:spPr>
          <a:xfrm>
            <a:off x="118142" y="1722823"/>
            <a:ext cx="3840814" cy="2276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</a:pP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Build based on your designs#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</a:pPr>
            <a:endParaRPr sz="1600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</a:pP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Construct your building based on the agreed design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</a:pPr>
            <a:endParaRPr sz="1600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8D36"/>
              </a:buClr>
              <a:buSzPts val="1800"/>
              <a:buFont typeface="Roboto Black"/>
              <a:buAutoNum type="arabicPeriod"/>
            </a:pPr>
            <a:r>
              <a:rPr lang="en-GB" sz="16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Be aware of time</a:t>
            </a:r>
            <a:r>
              <a:rPr lang="en-GB" sz="2400" b="1" dirty="0">
                <a:solidFill>
                  <a:srgbClr val="996633"/>
                </a:solidFill>
                <a:latin typeface="Minecrafter" pitchFamily="2" charset="0"/>
                <a:ea typeface="Roboto Medium"/>
                <a:cs typeface="Segoe UI Semilight" panose="020B0402040204020203" pitchFamily="34" charset="0"/>
                <a:sym typeface="Roboto Medium"/>
              </a:rPr>
              <a:t>!</a:t>
            </a:r>
            <a:endParaRPr sz="2400" b="1" dirty="0">
              <a:solidFill>
                <a:srgbClr val="996633"/>
              </a:solidFill>
              <a:latin typeface="Minecrafter" pitchFamily="2" charset="0"/>
              <a:ea typeface="Roboto Medium"/>
              <a:cs typeface="Segoe UI Semilight" panose="020B0402040204020203" pitchFamily="34" charset="0"/>
              <a:sym typeface="Roboto Medium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87815">
            <a:off x="319098" y="242428"/>
            <a:ext cx="3882395" cy="126861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 descr="Rustic Manor">
                <a:extLst>
                  <a:ext uri="{FF2B5EF4-FFF2-40B4-BE49-F238E27FC236}">
                    <a16:creationId xmlns:a16="http://schemas.microsoft.com/office/drawing/2014/main" id="{6522BACB-422D-45A9-9151-C55EF25F30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86768101"/>
                  </p:ext>
                </p:extLst>
              </p:nvPr>
            </p:nvGraphicFramePr>
            <p:xfrm>
              <a:off x="4045018" y="-231743"/>
              <a:ext cx="4318008" cy="402996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318008" cy="4029965"/>
                    </a:xfrm>
                    <a:prstGeom prst="rect">
                      <a:avLst/>
                    </a:prstGeom>
                  </am3d:spPr>
                  <am3d:camera>
                    <am3d:pos x="0" y="0" z="739258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215" d="1000000"/>
                    <am3d:preTrans dx="19650" dy="0" dz="6550"/>
                    <am3d:scale>
                      <am3d:sx n="1000000" d="1000000"/>
                      <am3d:sy n="1000000" d="1000000"/>
                      <am3d:sz n="1000000" d="1000000"/>
                    </am3d:scale>
                    <am3d:rot ax="1004605" ay="-996655" az="-294923"/>
                    <am3d:postTrans dx="0" dy="0" dz="0"/>
                  </am3d:trans>
                  <am3d:attrSrcUrl r:id="rId7"/>
                  <am3d:raster rName="Office3DRenderer" rVer="16.0.8326">
                    <am3d:blip r:embed="rId8"/>
                  </am3d:raster>
                  <am3d:objViewport viewportSz="51359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 descr="Rustic Manor">
                <a:extLst>
                  <a:ext uri="{FF2B5EF4-FFF2-40B4-BE49-F238E27FC236}">
                    <a16:creationId xmlns:a16="http://schemas.microsoft.com/office/drawing/2014/main" id="{6522BACB-422D-45A9-9151-C55EF25F30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45018" y="-231743"/>
                <a:ext cx="4318008" cy="4029965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B7CB8E1-C930-4A33-963B-A82A53540C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389766-AD12-46CA-AC47-FAA035948C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0711" y="0"/>
            <a:ext cx="257327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7;p20">
            <a:extLst>
              <a:ext uri="{FF2B5EF4-FFF2-40B4-BE49-F238E27FC236}">
                <a16:creationId xmlns:a16="http://schemas.microsoft.com/office/drawing/2014/main" id="{CCE61BAC-09A1-4282-84F0-289B5497BA2D}"/>
              </a:ext>
            </a:extLst>
          </p:cNvPr>
          <p:cNvSpPr txBox="1"/>
          <p:nvPr/>
        </p:nvSpPr>
        <p:spPr>
          <a:xfrm>
            <a:off x="403655" y="1967900"/>
            <a:ext cx="4738796" cy="2245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ecrafter" pitchFamily="2" charset="0"/>
                <a:ea typeface="Segoe UI Black" panose="020B0A02040204020203" pitchFamily="34" charset="0"/>
                <a:cs typeface="Segoe UI Semibold" panose="020B0702040204020203" pitchFamily="34" charset="0"/>
                <a:sym typeface="Arial"/>
              </a:rPr>
              <a:t>Extension 1: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E7664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  <a:sym typeface="Arial"/>
              </a:rPr>
              <a:t>Add double doors to your building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ecrafter" pitchFamily="2" charset="0"/>
                <a:ea typeface="Segoe UI Black" panose="020B0A02040204020203" pitchFamily="34" charset="0"/>
                <a:cs typeface="Segoe UI Semibold" panose="020B0702040204020203" pitchFamily="34" charset="0"/>
                <a:sym typeface="Arial"/>
              </a:rPr>
              <a:t>extension 2: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dirty="0">
                <a:solidFill>
                  <a:srgbClr val="8E7664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Add a sunroof (6 blocks max)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8E7664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necrafter" pitchFamily="2" charset="0"/>
                <a:ea typeface="Segoe UI Black" panose="020B0A02040204020203" pitchFamily="34" charset="0"/>
                <a:cs typeface="Segoe UI Semibold" panose="020B0702040204020203" pitchFamily="34" charset="0"/>
                <a:sym typeface="Arial"/>
              </a:rPr>
              <a:t>extension 3: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000" dirty="0">
                <a:solidFill>
                  <a:srgbClr val="8E7664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Add a basement (4 blocks max depth)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8E7664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 Model 3" descr="sword">
                <a:extLst>
                  <a:ext uri="{FF2B5EF4-FFF2-40B4-BE49-F238E27FC236}">
                    <a16:creationId xmlns:a16="http://schemas.microsoft.com/office/drawing/2014/main" id="{6E8AF739-4CC0-4AE7-A1C8-AF281790BDDA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464826" y="81141"/>
              <a:ext cx="3638375" cy="471092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638375" cy="4710926"/>
                    </a:xfrm>
                    <a:prstGeom prst="rect">
                      <a:avLst/>
                    </a:prstGeom>
                  </am3d:spPr>
                  <am3d:camera>
                    <am3d:pos x="0" y="0" z="6651932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00000" d="1000000"/>
                    <am3d:preTrans dx="-10890506" dy="17336779" dz="-8241943"/>
                    <am3d:scale>
                      <am3d:sx n="1000000" d="1000000"/>
                      <am3d:sy n="1000000" d="1000000"/>
                      <am3d:sz n="1000000" d="1000000"/>
                    </am3d:scale>
                    <am3d:rot ax="-10516133" ay="2352423" az="-10620305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8861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 Model 3" descr="sword">
                <a:extLst>
                  <a:ext uri="{FF2B5EF4-FFF2-40B4-BE49-F238E27FC236}">
                    <a16:creationId xmlns:a16="http://schemas.microsoft.com/office/drawing/2014/main" id="{6E8AF739-4CC0-4AE7-A1C8-AF281790BD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64826" y="81141"/>
                <a:ext cx="3638375" cy="4710926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Google Shape;118;p20">
            <a:extLst>
              <a:ext uri="{FF2B5EF4-FFF2-40B4-BE49-F238E27FC236}">
                <a16:creationId xmlns:a16="http://schemas.microsoft.com/office/drawing/2014/main" id="{52DA3601-7222-4E25-BAF7-519BC933C4C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59337">
            <a:off x="139419" y="266372"/>
            <a:ext cx="5687100" cy="157062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7D8EC4-5A28-4739-B7F9-994A9B1278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2323" y="4406990"/>
            <a:ext cx="3203518" cy="500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5C88E2-670C-4889-A596-D2E1E22BD2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830" y="4201297"/>
            <a:ext cx="1853811" cy="10462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55d05998-2078-4398-a168-123858f140f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773E444201E0449FBFC40DF3DF2DCC" ma:contentTypeVersion="13" ma:contentTypeDescription="Create a new document." ma:contentTypeScope="" ma:versionID="8a5ab61b1fcd33c12ac82edb26679f18">
  <xsd:schema xmlns:xsd="http://www.w3.org/2001/XMLSchema" xmlns:xs="http://www.w3.org/2001/XMLSchema" xmlns:p="http://schemas.microsoft.com/office/2006/metadata/properties" xmlns:ns2="55d05998-2078-4398-a168-123858f140f7" xmlns:ns3="9de33e00-c47e-43bf-82d8-9871c9e2883d" targetNamespace="http://schemas.microsoft.com/office/2006/metadata/properties" ma:root="true" ma:fieldsID="245b5dc0c54a2452ad21097adfe6c687" ns2:_="" ns3:_="">
    <xsd:import namespace="55d05998-2078-4398-a168-123858f140f7"/>
    <xsd:import namespace="9de33e00-c47e-43bf-82d8-9871c9e288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d05998-2078-4398-a168-123858f140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e33e00-c47e-43bf-82d8-9871c9e2883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B69D6A-DC62-4C1F-9D39-FE2ED2EE361F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c3b649c6-a364-4a26-9d98-fc3269ec6c3c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18450DC-B420-47DF-B128-A908C2B3C8CF}"/>
</file>

<file path=customXml/itemProps3.xml><?xml version="1.0" encoding="utf-8"?>
<ds:datastoreItem xmlns:ds="http://schemas.openxmlformats.org/officeDocument/2006/customXml" ds:itemID="{DEAE15B6-AC94-471D-A6FB-F6CD7A3E90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944</TotalTime>
  <Words>291</Words>
  <Application>Microsoft Office PowerPoint</Application>
  <PresentationFormat>On-screen Show (16:9)</PresentationFormat>
  <Paragraphs>50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Montserrat</vt:lpstr>
      <vt:lpstr>Roboto Black</vt:lpstr>
      <vt:lpstr>Minecrafter Alt</vt:lpstr>
      <vt:lpstr>Roboto Medium</vt:lpstr>
      <vt:lpstr>Minecrafter</vt:lpstr>
      <vt:lpstr>Wingdings</vt:lpstr>
      <vt:lpstr>Arial</vt:lpstr>
      <vt:lpstr>Segoe UI Symbol</vt:lpstr>
      <vt:lpstr>Segoe UI Semilight</vt:lpstr>
      <vt:lpstr>Copperplate Gothic Bold</vt:lpstr>
      <vt:lpstr>Segoe UI Semibold</vt:lpstr>
      <vt:lpstr>Eras Bold ITC</vt:lpstr>
      <vt:lpstr>Patrick Hand</vt:lpstr>
      <vt:lpstr>Arial Black</vt:lpstr>
      <vt:lpstr>Simple Light</vt:lpstr>
      <vt:lpstr>LESSON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2</dc:title>
  <dc:creator>Dean</dc:creator>
  <cp:lastModifiedBy>Dean</cp:lastModifiedBy>
  <cp:revision>6</cp:revision>
  <dcterms:modified xsi:type="dcterms:W3CDTF">2018-12-03T10:27:06Z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0x010100F6773E444201E0449FBFC40DF3DF2DCC</vt:lpwstr>
  </property>
  <property fmtid="{D5CDD505-2E9C-101B-9397-08002B2CF9AE}" pid="3" name="Order">
    <vt:r8>25900</vt:r8>
  </property>
  <property fmtid="{D5CDD505-2E9C-101B-9397-08002B2CF9AE}" pid="4" name="ComplianceAssetId">
    <vt:lpwstr/>
  </property>
</Properties>
</file>