
<file path=[Content_Types].xml><?xml version="1.0" encoding="utf-8"?>
<Types xmlns="http://schemas.openxmlformats.org/package/2006/content-types">
  <Default Extension="fntdata" ContentType="application/x-fontdata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</p:sldMasterIdLst>
  <p:notesMasterIdLst>
    <p:notesMasterId r:id="rId18"/>
  </p:notesMasterIdLst>
  <p:sldIdLst>
    <p:sldId id="277" r:id="rId5"/>
    <p:sldId id="276" r:id="rId6"/>
    <p:sldId id="258" r:id="rId7"/>
    <p:sldId id="259" r:id="rId8"/>
    <p:sldId id="268" r:id="rId9"/>
    <p:sldId id="272" r:id="rId10"/>
    <p:sldId id="273" r:id="rId11"/>
    <p:sldId id="262" r:id="rId12"/>
    <p:sldId id="270" r:id="rId13"/>
    <p:sldId id="274" r:id="rId14"/>
    <p:sldId id="265" r:id="rId15"/>
    <p:sldId id="323" r:id="rId16"/>
    <p:sldId id="320" r:id="rId17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19"/>
    </p:embeddedFont>
    <p:embeddedFont>
      <p:font typeface="Copperplate Gothic Bold" panose="020E0705020206020404" pitchFamily="34" charset="0"/>
      <p:regular r:id="rId20"/>
    </p:embeddedFont>
    <p:embeddedFont>
      <p:font typeface="Franklin Gothic Heavy" panose="020B0903020102020204" pitchFamily="34" charset="0"/>
      <p:regular r:id="rId21"/>
      <p:italic r:id="rId22"/>
    </p:embeddedFont>
    <p:embeddedFont>
      <p:font typeface="Minecrafter" pitchFamily="2" charset="0"/>
      <p:regular r:id="rId23"/>
    </p:embeddedFont>
    <p:embeddedFont>
      <p:font typeface="Minecrafter Alt" pitchFamily="2" charset="0"/>
      <p:regular r:id="rId24"/>
    </p:embeddedFont>
    <p:embeddedFont>
      <p:font typeface="Roboto" panose="020B0604020202020204" charset="0"/>
      <p:regular r:id="rId25"/>
      <p:bold r:id="rId26"/>
      <p:italic r:id="rId27"/>
      <p:boldItalic r:id="rId28"/>
    </p:embeddedFont>
    <p:embeddedFont>
      <p:font typeface="Roboto Black" panose="020B0604020202020204" charset="0"/>
      <p:bold r:id="rId29"/>
      <p:boldItalic r:id="rId30"/>
    </p:embeddedFont>
    <p:embeddedFont>
      <p:font typeface="Roboto Medium" panose="020B0604020202020204" charset="0"/>
      <p:regular r:id="rId31"/>
      <p:bold r:id="rId32"/>
      <p:italic r:id="rId33"/>
      <p:boldItalic r:id="rId34"/>
    </p:embeddedFont>
    <p:embeddedFont>
      <p:font typeface="Segoe UI Black" panose="020B0A02040204020203" pitchFamily="34" charset="0"/>
      <p:bold r:id="rId35"/>
      <p:boldItalic r:id="rId36"/>
    </p:embeddedFont>
    <p:embeddedFont>
      <p:font typeface="Segoe UI Semibold" panose="020B0702040204020203" pitchFamily="34" charset="0"/>
      <p:bold r:id="rId37"/>
      <p:boldItalic r:id="rId38"/>
    </p:embeddedFont>
    <p:embeddedFont>
      <p:font typeface="Segoe UI Semilight" panose="020B0402040204020203" pitchFamily="34" charset="0"/>
      <p:regular r:id="rId39"/>
      <p: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LESSON 1" id="{19EFB872-CBDC-4291-9631-507133E9748D}">
          <p14:sldIdLst>
            <p14:sldId id="277"/>
            <p14:sldId id="276"/>
            <p14:sldId id="258"/>
            <p14:sldId id="259"/>
            <p14:sldId id="268"/>
            <p14:sldId id="272"/>
            <p14:sldId id="273"/>
            <p14:sldId id="262"/>
            <p14:sldId id="270"/>
            <p14:sldId id="274"/>
            <p14:sldId id="265"/>
            <p14:sldId id="323"/>
            <p14:sldId id="32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018445-210E-4507-8663-0F08FE423F76}" v="35" dt="2018-11-25T15:33:06.5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99" y="243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38691d66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38691d66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10269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fce355b83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fce355b83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fce355b83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fce355b83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fce355b83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fce355b83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0542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fce355b83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fce355b83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6763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fce355b83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fce355b83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fce355b83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fce355b83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fce355b8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fce355b8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fce355b8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fce355b8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07183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fce355b83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fce355b83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Edit this slide using video slide from lesson 2 and Camtasia edit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737712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fce355b83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fce355b83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fce355b83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fce355b83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12.png"/><Relationship Id="rId10" Type="http://schemas.openxmlformats.org/officeDocument/2006/relationships/image" Target="../media/image33.png"/><Relationship Id="rId4" Type="http://schemas.openxmlformats.org/officeDocument/2006/relationships/image" Target="../media/image5.png"/><Relationship Id="rId9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emix3d.com/details/G009SXDFSZNC" TargetMode="External"/><Relationship Id="rId3" Type="http://schemas.openxmlformats.org/officeDocument/2006/relationships/image" Target="../media/image1.jpeg"/><Relationship Id="rId7" Type="http://schemas.microsoft.com/office/2017/06/relationships/model3d" Target="../media/model3d1.glb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5.png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hyperlink" Target="https://www.remix3d.com/details/G009SX7K7D23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17/06/relationships/model3d" Target="../media/model3d2.glb"/><Relationship Id="rId11" Type="http://schemas.openxmlformats.org/officeDocument/2006/relationships/image" Target="../media/image5.png"/><Relationship Id="rId5" Type="http://schemas.openxmlformats.org/officeDocument/2006/relationships/image" Target="../media/image10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17/06/relationships/model3d" Target="../media/model3d3.glb"/><Relationship Id="rId11" Type="http://schemas.openxmlformats.org/officeDocument/2006/relationships/image" Target="../media/image5.png"/><Relationship Id="rId5" Type="http://schemas.openxmlformats.org/officeDocument/2006/relationships/image" Target="../media/image13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openxmlformats.org/officeDocument/2006/relationships/image" Target="../media/image1.jpe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6.png"/><Relationship Id="rId5" Type="http://schemas.microsoft.com/office/2017/06/relationships/model3d" Target="../media/model3d4.glb"/><Relationship Id="rId1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microsoft.com/office/2017/06/relationships/model3d" Target="../media/model3d5.glb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emix3d.com/details/G009SX90MHXW" TargetMode="External"/><Relationship Id="rId3" Type="http://schemas.openxmlformats.org/officeDocument/2006/relationships/image" Target="../media/image1.jpeg"/><Relationship Id="rId7" Type="http://schemas.microsoft.com/office/2017/06/relationships/model3d" Target="../media/model3d6.glb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5.png"/><Relationship Id="rId5" Type="http://schemas.microsoft.com/office/2017/06/relationships/model3d" Target="../media/model3d7.glb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jpeg"/><Relationship Id="rId7" Type="http://schemas.openxmlformats.org/officeDocument/2006/relationships/hyperlink" Target="https://www.remix3d.com/details/G009SXP8268H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17/06/relationships/model3d" Target="../media/model3d8.glb"/><Relationship Id="rId11" Type="http://schemas.openxmlformats.org/officeDocument/2006/relationships/image" Target="../media/image5.png"/><Relationship Id="rId5" Type="http://schemas.openxmlformats.org/officeDocument/2006/relationships/image" Target="../media/image21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5.png"/><Relationship Id="rId5" Type="http://schemas.microsoft.com/office/2017/06/relationships/model3d" Target="../media/model3d9.glb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0F383784-C797-4F65-BC56-A7B597027C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838" r="2" b="3150"/>
          <a:stretch/>
        </p:blipFill>
        <p:spPr>
          <a:xfrm rot="1074130">
            <a:off x="-1443770" y="1661510"/>
            <a:ext cx="8688905" cy="403120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4" name="Google Shape;54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45931" y="0"/>
            <a:ext cx="247830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5533549" y="1766021"/>
            <a:ext cx="5403496" cy="161145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6" name="Google Shape;56;p13"/>
          <p:cNvSpPr txBox="1">
            <a:spLocks noGrp="1"/>
          </p:cNvSpPr>
          <p:nvPr>
            <p:ph type="ctrTitle" idx="4294967295"/>
          </p:nvPr>
        </p:nvSpPr>
        <p:spPr>
          <a:xfrm>
            <a:off x="2086561" y="1656372"/>
            <a:ext cx="5212643" cy="154933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200" b="1" dirty="0">
                <a:ln>
                  <a:solidFill>
                    <a:srgbClr val="00B050"/>
                  </a:solidFill>
                </a:ln>
                <a:solidFill>
                  <a:srgbClr val="68422A"/>
                </a:solidFill>
                <a:latin typeface="Minecrafter Alt" pitchFamily="2" charset="0"/>
                <a:ea typeface="STCaiyun" panose="020B0503020204020204" pitchFamily="2" charset="-122"/>
                <a:cs typeface="Segoe UI Semilight" panose="020B0402040204020203" pitchFamily="34" charset="0"/>
                <a:sym typeface="Roboto Black"/>
              </a:rPr>
              <a:t>LESSON</a:t>
            </a:r>
            <a:r>
              <a:rPr lang="en-GB" sz="6600" b="1" dirty="0">
                <a:solidFill>
                  <a:srgbClr val="68422A"/>
                </a:solidFill>
                <a:latin typeface="Minecrafter Alt" pitchFamily="2" charset="0"/>
                <a:ea typeface="STCaiyun" panose="020B0503020204020204" pitchFamily="2" charset="-122"/>
                <a:cs typeface="Segoe UI Semilight" panose="020B0402040204020203" pitchFamily="34" charset="0"/>
                <a:sym typeface="Roboto Black"/>
              </a:rPr>
              <a:t> </a:t>
            </a:r>
            <a:r>
              <a:rPr lang="en-GB" sz="6600" b="1" dirty="0">
                <a:ln>
                  <a:solidFill>
                    <a:srgbClr val="00B050"/>
                  </a:solidFill>
                </a:ln>
                <a:solidFill>
                  <a:srgbClr val="68422A"/>
                </a:solidFill>
                <a:latin typeface="Minecrafter Alt" pitchFamily="2" charset="0"/>
                <a:ea typeface="STCaiyun" panose="020B0503020204020204" pitchFamily="2" charset="-122"/>
                <a:cs typeface="Segoe UI Semilight" panose="020B0402040204020203" pitchFamily="34" charset="0"/>
                <a:sym typeface="Roboto Black"/>
              </a:rPr>
              <a:t>1</a:t>
            </a:r>
            <a:endParaRPr sz="6600" b="1" dirty="0">
              <a:ln>
                <a:solidFill>
                  <a:srgbClr val="00B050"/>
                </a:solidFill>
              </a:ln>
              <a:solidFill>
                <a:srgbClr val="68422A"/>
              </a:solidFill>
              <a:latin typeface="Minecrafter Alt" pitchFamily="2" charset="0"/>
              <a:ea typeface="STCaiyun" panose="020B0503020204020204" pitchFamily="2" charset="-122"/>
              <a:cs typeface="Segoe UI Semilight" panose="020B0402040204020203" pitchFamily="34" charset="0"/>
              <a:sym typeface="Roboto Black"/>
            </a:endParaRPr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4294967295"/>
          </p:nvPr>
        </p:nvSpPr>
        <p:spPr>
          <a:xfrm>
            <a:off x="2019587" y="3252186"/>
            <a:ext cx="4888500" cy="9473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Relaxed"/>
            <a:lightRig rig="threePt" dir="t"/>
          </a:scene3d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4800" b="1" dirty="0">
                <a:solidFill>
                  <a:srgbClr val="008D36"/>
                </a:solidFill>
                <a:latin typeface="Minecrafter Alt" pitchFamily="2" charset="0"/>
                <a:ea typeface="Roboto"/>
                <a:cs typeface="Segoe UI Semibold" panose="020B0702040204020203" pitchFamily="34" charset="0"/>
                <a:sym typeface="Roboto"/>
              </a:rPr>
              <a:t>Explore and Learn</a:t>
            </a:r>
            <a:endParaRPr sz="4800" b="1" dirty="0">
              <a:solidFill>
                <a:srgbClr val="008D36"/>
              </a:solidFill>
              <a:latin typeface="Minecrafter Alt" pitchFamily="2" charset="0"/>
              <a:ea typeface="Roboto"/>
              <a:cs typeface="Segoe UI Semibold" panose="020B0702040204020203" pitchFamily="34" charset="0"/>
              <a:sym typeface="Roboto"/>
            </a:endParaRPr>
          </a:p>
        </p:txBody>
      </p:sp>
      <p:sp>
        <p:nvSpPr>
          <p:cNvPr id="4" name="AutoShape 6" descr="https://mail.google.com/mail/u/0?ui=2&amp;ik=a3b137097f&amp;attid=0.1.1&amp;permmsgid=msg-f:1616571294167606432&amp;th=166f3706eef424a0&amp;view=fimg&amp;sz=s0-l75-ft&amp;attbid=ANGjdJ8lVP7-naPw6bCYVWKP6jhkdePcoSgItNk3qdXho-ETBLEfTgmchsBb0fjtlSa8dHYPhytSJq1sMJSvcOlmLOFfAIMhcvT41nX9jAnSlev4qJOCg3d7e1xTYF4&amp;disp=emb">
            <a:extLst>
              <a:ext uri="{FF2B5EF4-FFF2-40B4-BE49-F238E27FC236}">
                <a16:creationId xmlns:a16="http://schemas.microsoft.com/office/drawing/2014/main" id="{BB46C5E3-6E47-4E8E-AE13-61A0AE24334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83211" y="22669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0F85BF-5808-4F5F-9C2F-A31E6F7DE4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994" y="307695"/>
            <a:ext cx="6886833" cy="11189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09557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0722" y="0"/>
            <a:ext cx="257327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1"/>
          <p:cNvSpPr txBox="1">
            <a:spLocks noGrp="1"/>
          </p:cNvSpPr>
          <p:nvPr>
            <p:ph type="body" idx="4294967295"/>
          </p:nvPr>
        </p:nvSpPr>
        <p:spPr>
          <a:xfrm>
            <a:off x="418873" y="1433942"/>
            <a:ext cx="6032259" cy="267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008D36"/>
                </a:solidFill>
                <a:latin typeface="Segoe UI Semilight" panose="020B0402040204020203" pitchFamily="34" charset="0"/>
                <a:ea typeface="Roboto Black"/>
                <a:cs typeface="Segoe UI Semilight" panose="020B0402040204020203" pitchFamily="34" charset="0"/>
                <a:sym typeface="Roboto Black"/>
              </a:rPr>
              <a:t>BE PREPARED TO ANSWER THE FOLLOWING QUESTIONS AS A TEAM AT THE END OF YOUR BUILD:</a:t>
            </a:r>
            <a:endParaRPr sz="2000" b="1" dirty="0">
              <a:solidFill>
                <a:srgbClr val="008D36"/>
              </a:solidFill>
              <a:latin typeface="Segoe UI Semilight" panose="020B0402040204020203" pitchFamily="34" charset="0"/>
              <a:ea typeface="Roboto Black"/>
              <a:cs typeface="Segoe UI Semilight" panose="020B0402040204020203" pitchFamily="34" charset="0"/>
              <a:sym typeface="Roboto Black"/>
            </a:endParaRPr>
          </a:p>
          <a:p>
            <a:pPr lvl="0">
              <a:spcBef>
                <a:spcPts val="1600"/>
              </a:spcBef>
              <a:buClr>
                <a:srgbClr val="008D36"/>
              </a:buClr>
              <a:buFont typeface="Roboto Medium"/>
              <a:buAutoNum type="arabicPeriod"/>
            </a:pPr>
            <a:r>
              <a:rPr lang="en-GB" sz="1400" b="1" dirty="0">
                <a:solidFill>
                  <a:srgbClr val="996633"/>
                </a:solidFill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What have we built?</a:t>
            </a:r>
            <a:r>
              <a:rPr lang="en-GB" sz="1400" b="1" dirty="0">
                <a:solidFill>
                  <a:srgbClr val="996633"/>
                </a:solidFill>
                <a:latin typeface="Segoe UI Semilight" panose="020B0402040204020203" pitchFamily="34" charset="0"/>
                <a:ea typeface="Roboto Medium"/>
                <a:cs typeface="Segoe UI Semilight" panose="020B0402040204020203" pitchFamily="34" charset="0"/>
                <a:sym typeface="Roboto Medium"/>
              </a:rPr>
              <a:t>?</a:t>
            </a:r>
            <a:endParaRPr sz="1400" b="1" dirty="0">
              <a:solidFill>
                <a:srgbClr val="996633"/>
              </a:solidFill>
              <a:latin typeface="Minecrafter" pitchFamily="2" charset="0"/>
              <a:ea typeface="Roboto Medium"/>
              <a:cs typeface="Segoe UI Semilight" panose="020B0402040204020203" pitchFamily="34" charset="0"/>
              <a:sym typeface="Roboto Medium"/>
            </a:endParaRPr>
          </a:p>
          <a:p>
            <a:pPr lvl="0">
              <a:spcBef>
                <a:spcPts val="1600"/>
              </a:spcBef>
              <a:buClr>
                <a:srgbClr val="008D36"/>
              </a:buClr>
              <a:buFont typeface="Roboto Medium"/>
              <a:buAutoNum type="arabicPeriod"/>
            </a:pPr>
            <a:r>
              <a:rPr lang="en-GB" sz="1400" b="1" dirty="0">
                <a:solidFill>
                  <a:srgbClr val="996633"/>
                </a:solidFill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What makes it a private space?</a:t>
            </a:r>
            <a:r>
              <a:rPr lang="en-GB" sz="1400" b="1" dirty="0">
                <a:solidFill>
                  <a:srgbClr val="996633"/>
                </a:solidFill>
                <a:latin typeface="Segoe UI Semilight" panose="020B0402040204020203" pitchFamily="34" charset="0"/>
                <a:ea typeface="Roboto Medium"/>
                <a:cs typeface="Segoe UI Semilight" panose="020B0402040204020203" pitchFamily="34" charset="0"/>
                <a:sym typeface="Roboto Medium"/>
              </a:rPr>
              <a:t>?</a:t>
            </a:r>
            <a:endParaRPr sz="1400" b="1" dirty="0">
              <a:solidFill>
                <a:srgbClr val="996633"/>
              </a:solidFill>
              <a:latin typeface="Minecrafter" pitchFamily="2" charset="0"/>
              <a:ea typeface="Roboto Medium"/>
              <a:cs typeface="Segoe UI Semilight" panose="020B0402040204020203" pitchFamily="34" charset="0"/>
              <a:sym typeface="Roboto Medium"/>
            </a:endParaRPr>
          </a:p>
          <a:p>
            <a:pPr lvl="0">
              <a:spcBef>
                <a:spcPts val="1600"/>
              </a:spcBef>
              <a:buClr>
                <a:srgbClr val="008D36"/>
              </a:buClr>
              <a:buFont typeface="Roboto Medium"/>
              <a:buAutoNum type="arabicPeriod"/>
            </a:pPr>
            <a:r>
              <a:rPr lang="en-GB" sz="1400" b="1" dirty="0">
                <a:solidFill>
                  <a:srgbClr val="996633"/>
                </a:solidFill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Did you follow your plan?</a:t>
            </a:r>
            <a:r>
              <a:rPr lang="en-GB" sz="1400" b="1" dirty="0">
                <a:solidFill>
                  <a:srgbClr val="996633"/>
                </a:solidFill>
                <a:latin typeface="Segoe UI Semilight" panose="020B0402040204020203" pitchFamily="34" charset="0"/>
                <a:ea typeface="Roboto Medium"/>
                <a:cs typeface="Segoe UI Semilight" panose="020B0402040204020203" pitchFamily="34" charset="0"/>
                <a:sym typeface="Roboto Medium"/>
              </a:rPr>
              <a:t>?</a:t>
            </a:r>
            <a:endParaRPr sz="1400" b="1" dirty="0">
              <a:solidFill>
                <a:srgbClr val="996633"/>
              </a:solidFill>
              <a:latin typeface="Minecrafter" pitchFamily="2" charset="0"/>
              <a:ea typeface="Roboto Medium"/>
              <a:cs typeface="Segoe UI Semilight" panose="020B0402040204020203" pitchFamily="34" charset="0"/>
              <a:sym typeface="Roboto Medium"/>
            </a:endParaRPr>
          </a:p>
          <a:p>
            <a:pPr lvl="0">
              <a:spcBef>
                <a:spcPts val="1600"/>
              </a:spcBef>
              <a:buClr>
                <a:srgbClr val="008D36"/>
              </a:buClr>
              <a:buFont typeface="Roboto Medium"/>
              <a:buAutoNum type="arabicPeriod"/>
            </a:pPr>
            <a:r>
              <a:rPr lang="en-GB" sz="1400" b="1" dirty="0">
                <a:solidFill>
                  <a:srgbClr val="996633"/>
                </a:solidFill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How did you perform together as </a:t>
            </a:r>
            <a:r>
              <a:rPr lang="en-GB" sz="1400" b="1">
                <a:solidFill>
                  <a:srgbClr val="996633"/>
                </a:solidFill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a team (</a:t>
            </a:r>
            <a:r>
              <a:rPr lang="en-GB" sz="1400" b="1" dirty="0">
                <a:solidFill>
                  <a:srgbClr val="996633"/>
                </a:solidFill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1</a:t>
            </a:r>
            <a:r>
              <a:rPr lang="en-GB" sz="1400" b="1" dirty="0">
                <a:solidFill>
                  <a:srgbClr val="996633"/>
                </a:solidFill>
                <a:latin typeface="Arial Black" panose="020B0A04020102020204" pitchFamily="34" charset="0"/>
                <a:ea typeface="Roboto Medium"/>
                <a:cs typeface="Segoe UI Semilight" panose="020B0402040204020203" pitchFamily="34" charset="0"/>
                <a:sym typeface="Roboto Medium"/>
              </a:rPr>
              <a:t> -</a:t>
            </a:r>
            <a:r>
              <a:rPr lang="en-GB" sz="1400" b="1" dirty="0">
                <a:solidFill>
                  <a:srgbClr val="996633"/>
                </a:solidFill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10)</a:t>
            </a:r>
            <a:r>
              <a:rPr lang="en-GB" sz="1400" b="1" dirty="0">
                <a:solidFill>
                  <a:srgbClr val="996633"/>
                </a:solidFill>
                <a:latin typeface="Segoe UI Semilight" panose="020B0402040204020203" pitchFamily="34" charset="0"/>
                <a:ea typeface="Roboto Medium"/>
                <a:cs typeface="Segoe UI Semilight" panose="020B0402040204020203" pitchFamily="34" charset="0"/>
                <a:sym typeface="Roboto Medium"/>
              </a:rPr>
              <a:t>?</a:t>
            </a:r>
          </a:p>
          <a:p>
            <a:pPr marL="114300" lvl="0" indent="0" rtl="0">
              <a:spcBef>
                <a:spcPts val="0"/>
              </a:spcBef>
              <a:spcAft>
                <a:spcPts val="0"/>
              </a:spcAft>
              <a:buClr>
                <a:srgbClr val="008D36"/>
              </a:buClr>
              <a:buSzPts val="1800"/>
              <a:buNone/>
            </a:pPr>
            <a:endParaRPr sz="1600" b="1" dirty="0">
              <a:solidFill>
                <a:srgbClr val="996633"/>
              </a:solidFill>
              <a:latin typeface="Minecrafter" pitchFamily="2" charset="0"/>
              <a:ea typeface="Roboto Medium"/>
              <a:cs typeface="Segoe UI Semilight" panose="020B0402040204020203" pitchFamily="34" charset="0"/>
              <a:sym typeface="Roboto Medium"/>
            </a:endParaRPr>
          </a:p>
        </p:txBody>
      </p:sp>
      <p:pic>
        <p:nvPicPr>
          <p:cNvPr id="126" name="Google Shape;12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53637">
            <a:off x="441648" y="240535"/>
            <a:ext cx="5193729" cy="1135621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B44D39-5093-4B55-9558-9B9826F0AC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830" y="4201297"/>
            <a:ext cx="1853811" cy="10462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AC7968-7877-4CD5-A32F-5237658DB5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2323" y="4406990"/>
            <a:ext cx="3203518" cy="5009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0711" y="0"/>
            <a:ext cx="257327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2"/>
          <p:cNvSpPr txBox="1">
            <a:spLocks noGrp="1"/>
          </p:cNvSpPr>
          <p:nvPr>
            <p:ph type="body" idx="4294967295"/>
          </p:nvPr>
        </p:nvSpPr>
        <p:spPr>
          <a:xfrm>
            <a:off x="335281" y="1719743"/>
            <a:ext cx="6426542" cy="29416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00000"/>
              </a:lnSpc>
              <a:buNone/>
            </a:pPr>
            <a:r>
              <a:rPr lang="en-GB" sz="1600" b="1" dirty="0">
                <a:solidFill>
                  <a:srgbClr val="00B050"/>
                </a:solidFill>
                <a:latin typeface="Minecrafter" pitchFamily="2" charset="0"/>
                <a:ea typeface="Segoe UI Black" panose="020B0A02040204020203" pitchFamily="34" charset="0"/>
                <a:cs typeface="Segoe UI Semilight" panose="020B0402040204020203" pitchFamily="34" charset="0"/>
                <a:sym typeface="Roboto Medium"/>
              </a:rPr>
              <a:t>WHAT CAN WE TAKE AWAY FROM TODAY </a:t>
            </a:r>
            <a:r>
              <a:rPr lang="en-GB" sz="1600" b="1" dirty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  <a:sym typeface="Roboto Medium"/>
              </a:rPr>
              <a:t>?</a:t>
            </a:r>
          </a:p>
          <a:p>
            <a:pPr marL="0" lvl="0" indent="0">
              <a:lnSpc>
                <a:spcPct val="100000"/>
              </a:lnSpc>
              <a:buNone/>
            </a:pPr>
            <a:endParaRPr lang="en-GB" sz="1600" b="1" dirty="0">
              <a:solidFill>
                <a:srgbClr val="996633"/>
              </a:solidFill>
              <a:latin typeface="Segoe UI Semilight" panose="020B0402040204020203" pitchFamily="34" charset="0"/>
              <a:ea typeface="Roboto Medium"/>
              <a:cs typeface="Segoe UI Semilight" panose="020B0402040204020203" pitchFamily="34" charset="0"/>
              <a:sym typeface="Roboto Medium"/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en-GB" sz="1600" b="1" dirty="0">
                <a:solidFill>
                  <a:srgbClr val="996633"/>
                </a:solidFill>
                <a:latin typeface="Segoe UI Semilight" panose="020B0402040204020203" pitchFamily="34" charset="0"/>
                <a:ea typeface="Roboto Medium"/>
                <a:cs typeface="Segoe UI Semilight" panose="020B0402040204020203" pitchFamily="34" charset="0"/>
                <a:sym typeface="Roboto Medium"/>
              </a:rPr>
              <a:t>1. </a:t>
            </a:r>
            <a:r>
              <a:rPr lang="en-GB" sz="1600" b="1" dirty="0">
                <a:solidFill>
                  <a:srgbClr val="996633"/>
                </a:solidFill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Did the skills used today match with the ones identified at the beginning of the lesson</a:t>
            </a:r>
            <a:r>
              <a:rPr lang="en-GB" sz="1600" b="1" dirty="0">
                <a:solidFill>
                  <a:srgbClr val="996633"/>
                </a:solidFill>
                <a:latin typeface="Segoe UI Semibold" panose="020B0702040204020203" pitchFamily="34" charset="0"/>
                <a:ea typeface="Roboto Medium"/>
                <a:cs typeface="Segoe UI Semibold" panose="020B0702040204020203" pitchFamily="34" charset="0"/>
                <a:sym typeface="Roboto Medium"/>
              </a:rPr>
              <a:t> (</a:t>
            </a:r>
            <a:r>
              <a:rPr lang="en-GB" sz="1600" b="1" dirty="0" err="1">
                <a:solidFill>
                  <a:srgbClr val="996633"/>
                </a:solidFill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Think..Pair</a:t>
            </a:r>
            <a:r>
              <a:rPr lang="en-GB" sz="1600" b="1" dirty="0">
                <a:solidFill>
                  <a:srgbClr val="996633"/>
                </a:solidFill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 Share</a:t>
            </a:r>
            <a:r>
              <a:rPr lang="en-GB" sz="1600" b="1" dirty="0">
                <a:solidFill>
                  <a:srgbClr val="996633"/>
                </a:solidFill>
                <a:latin typeface="Segoe UI Semibold" panose="020B0702040204020203" pitchFamily="34" charset="0"/>
                <a:ea typeface="Roboto Medium"/>
                <a:cs typeface="Segoe UI Semibold" panose="020B0702040204020203" pitchFamily="34" charset="0"/>
                <a:sym typeface="Roboto Medium"/>
              </a:rPr>
              <a:t>)</a:t>
            </a:r>
            <a:r>
              <a:rPr lang="en-GB" sz="1600" b="1" dirty="0">
                <a:solidFill>
                  <a:srgbClr val="996633"/>
                </a:solidFill>
                <a:latin typeface="Segoe UI Semilight" panose="020B0402040204020203" pitchFamily="34" charset="0"/>
                <a:ea typeface="Roboto Medium"/>
                <a:cs typeface="Segoe UI Semilight" panose="020B0402040204020203" pitchFamily="34" charset="0"/>
                <a:sym typeface="Roboto Medium"/>
              </a:rPr>
              <a:t>?</a:t>
            </a:r>
          </a:p>
          <a:p>
            <a:pPr marL="0" lvl="0" indent="0">
              <a:lnSpc>
                <a:spcPct val="100000"/>
              </a:lnSpc>
              <a:buNone/>
            </a:pPr>
            <a:endParaRPr lang="en-GB" sz="1600" b="1" dirty="0">
              <a:solidFill>
                <a:srgbClr val="996633"/>
              </a:solidFill>
              <a:latin typeface="Segoe UI Semilight" panose="020B0402040204020203" pitchFamily="34" charset="0"/>
              <a:ea typeface="Roboto Medium"/>
              <a:cs typeface="Segoe UI Semilight" panose="020B0402040204020203" pitchFamily="34" charset="0"/>
              <a:sym typeface="Roboto Medium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1600" b="1" dirty="0">
                <a:solidFill>
                  <a:srgbClr val="996633"/>
                </a:solidFill>
                <a:latin typeface="Segoe UI Semilight" panose="020B0402040204020203" pitchFamily="34" charset="0"/>
                <a:ea typeface="Roboto Medium"/>
                <a:cs typeface="Segoe UI Semilight" panose="020B0402040204020203" pitchFamily="34" charset="0"/>
                <a:sym typeface="Roboto Medium"/>
              </a:rPr>
              <a:t>2. </a:t>
            </a:r>
            <a:r>
              <a:rPr lang="en-GB" sz="1600" b="1" dirty="0">
                <a:solidFill>
                  <a:srgbClr val="996633"/>
                </a:solidFill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What vocabulary word best describes what your team will need to focus on to be successful on our upcoming project?</a:t>
            </a:r>
            <a:r>
              <a:rPr lang="en-GB" sz="1600" b="1" dirty="0">
                <a:solidFill>
                  <a:srgbClr val="996633"/>
                </a:solidFill>
                <a:latin typeface="Segoe UI Semilight" panose="020B0402040204020203" pitchFamily="34" charset="0"/>
                <a:ea typeface="Roboto Medium"/>
                <a:cs typeface="Segoe UI Semilight" panose="020B0402040204020203" pitchFamily="34" charset="0"/>
                <a:sym typeface="Roboto Medium"/>
              </a:rPr>
              <a:t>?</a:t>
            </a:r>
          </a:p>
          <a:p>
            <a:pPr marL="0" lvl="0" indent="0">
              <a:lnSpc>
                <a:spcPct val="100000"/>
              </a:lnSpc>
              <a:buNone/>
            </a:pPr>
            <a:endParaRPr lang="en-GB" b="1" dirty="0">
              <a:solidFill>
                <a:srgbClr val="996633"/>
              </a:solidFill>
              <a:latin typeface="Minecrafter" pitchFamily="2" charset="0"/>
              <a:ea typeface="Roboto Medium"/>
              <a:cs typeface="Segoe UI Semilight" panose="020B0402040204020203" pitchFamily="34" charset="0"/>
              <a:sym typeface="Roboto Medium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996633"/>
              </a:solidFill>
              <a:latin typeface="Segoe UI Semilight" panose="020B0402040204020203" pitchFamily="34" charset="0"/>
              <a:ea typeface="Roboto Medium"/>
              <a:cs typeface="Segoe UI Semilight" panose="020B0402040204020203" pitchFamily="34" charset="0"/>
              <a:sym typeface="Roboto Medium"/>
            </a:endParaRPr>
          </a:p>
        </p:txBody>
      </p:sp>
      <p:pic>
        <p:nvPicPr>
          <p:cNvPr id="133" name="Google Shape;13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73535">
            <a:off x="339469" y="205542"/>
            <a:ext cx="5041204" cy="1337124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4" name="Google Shape;134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321876">
            <a:off x="5611321" y="617053"/>
            <a:ext cx="1101353" cy="1103011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15476D-14DB-4176-9379-5195684A5D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830" y="4201297"/>
            <a:ext cx="1853811" cy="10462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3A9EC7-05FB-47CB-87DB-E04726D639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2323" y="4406990"/>
            <a:ext cx="3203518" cy="5009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0722" y="0"/>
            <a:ext cx="257327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B44D39-5093-4B55-9558-9B9826F0AC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30" y="4201297"/>
            <a:ext cx="1853811" cy="10462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AC7968-7877-4CD5-A32F-5237658DB5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2323" y="4406990"/>
            <a:ext cx="3203518" cy="5009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4" descr="Image result for kahoot logo">
            <a:extLst>
              <a:ext uri="{FF2B5EF4-FFF2-40B4-BE49-F238E27FC236}">
                <a16:creationId xmlns:a16="http://schemas.microsoft.com/office/drawing/2014/main" id="{39A96C07-60C0-4FF0-BCB5-7210F8C4D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2625">
            <a:off x="166669" y="474974"/>
            <a:ext cx="8270183" cy="281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26306A-0178-4D50-9A69-EDAB6EBE8EDE}"/>
              </a:ext>
            </a:extLst>
          </p:cNvPr>
          <p:cNvSpPr txBox="1"/>
          <p:nvPr/>
        </p:nvSpPr>
        <p:spPr>
          <a:xfrm>
            <a:off x="53546" y="210065"/>
            <a:ext cx="5939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7030A0"/>
                </a:solidFill>
                <a:latin typeface="Copperplate Gothic Bold" panose="020B0604020202020204" pitchFamily="34" charset="0"/>
              </a:rPr>
              <a:t>Day</a:t>
            </a:r>
            <a:r>
              <a:rPr lang="en-GB" sz="4800" b="1" dirty="0">
                <a:solidFill>
                  <a:srgbClr val="7030A0"/>
                </a:solidFill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304728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54;p13">
            <a:extLst>
              <a:ext uri="{FF2B5EF4-FFF2-40B4-BE49-F238E27FC236}">
                <a16:creationId xmlns:a16="http://schemas.microsoft.com/office/drawing/2014/main" id="{BC5C0DE4-DED8-474B-A895-39C356FA7130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45931" y="0"/>
            <a:ext cx="247830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55;p13">
            <a:extLst>
              <a:ext uri="{FF2B5EF4-FFF2-40B4-BE49-F238E27FC236}">
                <a16:creationId xmlns:a16="http://schemas.microsoft.com/office/drawing/2014/main" id="{F60BDAA5-6BD7-47A6-AE76-AE2364ECC9B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5533549" y="1766021"/>
            <a:ext cx="5403496" cy="161145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CE346C-72F0-4C2A-B5B4-BF017828F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8070" y="274497"/>
            <a:ext cx="4495854" cy="9199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12888A-C6ED-40EA-80DD-A90FBF4917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513398" cy="18617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40F4BD1F-48AB-4F0A-A74D-0B3DB93858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607314" y="-89176837"/>
            <a:ext cx="1825670" cy="22107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Patrick Hand"/>
              </a:rPr>
              <a:t>Go Construct - Educate Consortium led by Bouygues UK</a:t>
            </a:r>
            <a:endParaRPr kumimoji="0" lang="en-US" altLang="en-US" sz="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95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     </a:t>
            </a: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29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            </a:t>
            </a: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54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     </a:t>
            </a: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135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     </a:t>
            </a: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10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          </a:t>
            </a: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16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   </a:t>
            </a: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16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       </a:t>
            </a: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27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         </a:t>
            </a: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1027" name="Picture 3" descr="https://lh5.googleusercontent.com/9nEk25NIkPHrk6lx__4Xxp6vYJ1QWhcw7fRe9WxmuHTB8ceBOTsjKvj2aRPmGxYgGQqx25mE-p6kBd1dAJnMOtHQ1A8OyB-giCP_Ax5NwTA4mhZzFWv0r3jm--zvmAvo3HK5TfZxmko">
            <a:extLst>
              <a:ext uri="{FF2B5EF4-FFF2-40B4-BE49-F238E27FC236}">
                <a16:creationId xmlns:a16="http://schemas.microsoft.com/office/drawing/2014/main" id="{D38ACD36-60F0-491E-A453-FF78F9621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179" y="1540924"/>
            <a:ext cx="2865828" cy="1403241"/>
          </a:xfrm>
          <a:prstGeom prst="rect">
            <a:avLst/>
          </a:prstGeom>
          <a:noFill/>
        </p:spPr>
      </p:pic>
      <p:pic>
        <p:nvPicPr>
          <p:cNvPr id="1028" name="Picture 4" descr="https://lh5.googleusercontent.com/iEKP_RXSq5c-_1xeUheeYXqo7Rke5LraKROd9cHlTn1JqOhSyO_se0mJsJYLIZO5ZsskoUCZHJne0R9WihFPVBQL0AdIqAvUR0TBRmJIXk0pE8Nr2j-nMKiJ_JzpBvH8CSC1qMzv-ms">
            <a:extLst>
              <a:ext uri="{FF2B5EF4-FFF2-40B4-BE49-F238E27FC236}">
                <a16:creationId xmlns:a16="http://schemas.microsoft.com/office/drawing/2014/main" id="{92659CCB-1C45-4347-825B-537FA7F0B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73" y="2758801"/>
            <a:ext cx="1756397" cy="100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s://lh4.googleusercontent.com/f7llI-uDf-95U5TNclNLVXccOT_eE48rRqoFed4CGM8r_9V_xnNve9Drubu9YZDOztE0fyZDszad0HPo0k4o7-LWhw-yVoYV7nNQEUYl7ZOQrU6kN8NHjN0qVVPRXBZYv4PfgUFUyow">
            <a:extLst>
              <a:ext uri="{FF2B5EF4-FFF2-40B4-BE49-F238E27FC236}">
                <a16:creationId xmlns:a16="http://schemas.microsoft.com/office/drawing/2014/main" id="{F361DA3F-6C3A-481F-A66A-5E293EE51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750" y="3721563"/>
            <a:ext cx="2220685" cy="132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lh5.googleusercontent.com/C9-KNCXyTWGexkFFRagVMrFjojUbmacp_9sgixD_a_QeVWt0KFWDsdr7tpSduaNnzT4aVThYGnXxmdxpJ6zo6fFqyx4g0ZxcRwi-HK5A50ka4X3N5CwyTPVe1RUC1UVaIokXh0dptRE">
            <a:extLst>
              <a:ext uri="{FF2B5EF4-FFF2-40B4-BE49-F238E27FC236}">
                <a16:creationId xmlns:a16="http://schemas.microsoft.com/office/drawing/2014/main" id="{9BC9E862-7912-4FAC-A8D0-A3C3F2894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22" y="3864563"/>
            <a:ext cx="2152372" cy="100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s://lh6.googleusercontent.com/pBESv0v4GSUyuoqh_dvepsvpXyHiBQ2hYGEKerWQ7mZNZQrEwjOwk8lqCErQqTwEqLFMxJDXg-eIoSc3MdgnwPxnugnkzsADUpqrOi5h9rfiuaFBsZc4OAqarXXYlKTQaf3HsbgMBv8">
            <a:extLst>
              <a:ext uri="{FF2B5EF4-FFF2-40B4-BE49-F238E27FC236}">
                <a16:creationId xmlns:a16="http://schemas.microsoft.com/office/drawing/2014/main" id="{FAFD72C4-1710-44F1-89B7-A9ACC3806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19" y="1719545"/>
            <a:ext cx="2262494" cy="85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lh6.googleusercontent.com/SPfHJEcLB8hDpHaL_eprFADHxCDYabwm9HmkqL96-bOAspueLl6gGZJgT9VXm36ILdBzhiYJyavB-dyjLQkfT_m0ql5gNDY21kXPIr7pmS87U2fVY_-SvF6eBg5-cHDogGMh9F3M0z8">
            <a:extLst>
              <a:ext uri="{FF2B5EF4-FFF2-40B4-BE49-F238E27FC236}">
                <a16:creationId xmlns:a16="http://schemas.microsoft.com/office/drawing/2014/main" id="{5506BB96-0A23-4B56-A395-6CE146F06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442" y="3123990"/>
            <a:ext cx="2540154" cy="59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08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0711" y="0"/>
            <a:ext cx="257327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>
            <a:spLocks noGrp="1"/>
          </p:cNvSpPr>
          <p:nvPr>
            <p:ph type="body" idx="4294967295"/>
          </p:nvPr>
        </p:nvSpPr>
        <p:spPr>
          <a:xfrm>
            <a:off x="312830" y="1624662"/>
            <a:ext cx="3647541" cy="218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>
              <a:buClr>
                <a:srgbClr val="595959"/>
              </a:buClr>
              <a:buFont typeface="Wingdings" panose="05000000000000000000" pitchFamily="2" charset="2"/>
              <a:buChar char="q"/>
            </a:pPr>
            <a:r>
              <a:rPr lang="en-GB" dirty="0">
                <a:solidFill>
                  <a:srgbClr val="009900"/>
                </a:solidFill>
                <a:latin typeface="Minecrafter" pitchFamily="2" charset="0"/>
                <a:ea typeface="Roboto Medium"/>
                <a:cs typeface="Roboto Medium"/>
                <a:sym typeface="Roboto Medium"/>
              </a:rPr>
              <a:t>To get familiar with gameplay and features of Minecraft</a:t>
            </a:r>
          </a:p>
          <a:p>
            <a:pPr marL="285750" lvl="0" indent="-285750">
              <a:buClr>
                <a:srgbClr val="595959"/>
              </a:buClr>
              <a:buFont typeface="Wingdings" panose="05000000000000000000" pitchFamily="2" charset="2"/>
              <a:buChar char="q"/>
            </a:pPr>
            <a:endParaRPr lang="en-GB" dirty="0">
              <a:solidFill>
                <a:srgbClr val="009900"/>
              </a:solidFill>
              <a:latin typeface="Minecrafter" pitchFamily="2" charset="0"/>
              <a:ea typeface="Roboto Medium"/>
              <a:cs typeface="Roboto Medium"/>
              <a:sym typeface="Roboto Medium"/>
            </a:endParaRPr>
          </a:p>
          <a:p>
            <a:pPr marL="285750" lvl="0" indent="-285750">
              <a:buClr>
                <a:srgbClr val="595959"/>
              </a:buClr>
              <a:buFont typeface="Wingdings" panose="05000000000000000000" pitchFamily="2" charset="2"/>
              <a:buChar char="q"/>
            </a:pPr>
            <a:r>
              <a:rPr lang="en-GB" dirty="0">
                <a:solidFill>
                  <a:srgbClr val="009900"/>
                </a:solidFill>
                <a:latin typeface="Minecrafter" pitchFamily="2" charset="0"/>
                <a:ea typeface="Roboto Medium"/>
                <a:cs typeface="Roboto Medium"/>
                <a:sym typeface="Roboto Medium"/>
              </a:rPr>
              <a:t>To construct basic buildings and use various inventory tools and items </a:t>
            </a:r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11413">
            <a:off x="358228" y="238596"/>
            <a:ext cx="4249792" cy="119629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8" name="Google Shape;68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02394" y="300712"/>
            <a:ext cx="991317" cy="100687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2" name="3D Model 1" descr="My First House">
                <a:extLst>
                  <a:ext uri="{FF2B5EF4-FFF2-40B4-BE49-F238E27FC236}">
                    <a16:creationId xmlns:a16="http://schemas.microsoft.com/office/drawing/2014/main" id="{6A294B93-272B-4825-BD65-68D25DB29DF9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3723775" y="62846"/>
              <a:ext cx="4730946" cy="4356753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4730946" cy="4356753"/>
                    </a:xfrm>
                    <a:prstGeom prst="rect">
                      <a:avLst/>
                    </a:prstGeom>
                  </am3d:spPr>
                  <am3d:camera>
                    <am3d:pos x="0" y="0" z="7422197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0000" d="1000000"/>
                    <am3d:preTrans dx="0" dy="54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9636863" ay="1165234" az="10399601"/>
                    <am3d:postTrans dx="0" dy="0" dz="0"/>
                  </am3d:trans>
                  <am3d:attrSrcUrl r:id="rId8"/>
                  <am3d:raster rName="Office3DRenderer" rVer="16.0.8326">
                    <am3d:blip r:embed="rId9"/>
                  </am3d:raster>
                  <am3d:objViewport viewportSz="527444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2" name="3D Model 1" descr="My First House">
                <a:extLst>
                  <a:ext uri="{FF2B5EF4-FFF2-40B4-BE49-F238E27FC236}">
                    <a16:creationId xmlns:a16="http://schemas.microsoft.com/office/drawing/2014/main" id="{6A294B93-272B-4825-BD65-68D25DB29DF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723775" y="62846"/>
                <a:ext cx="4730946" cy="4356753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63EA2119-4000-4927-83FF-CE7182A105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32323" y="4451011"/>
            <a:ext cx="3203518" cy="5009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F3AC7A-0667-458D-B331-3BE9F67F6C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2830" y="4201297"/>
            <a:ext cx="1853811" cy="10462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6317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0711" y="0"/>
            <a:ext cx="257327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>
            <a:spLocks noGrp="1"/>
          </p:cNvSpPr>
          <p:nvPr>
            <p:ph type="body" idx="4294967295"/>
          </p:nvPr>
        </p:nvSpPr>
        <p:spPr>
          <a:xfrm>
            <a:off x="380594" y="1837792"/>
            <a:ext cx="3404692" cy="18568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rgbClr val="008D36"/>
              </a:buClr>
              <a:buFont typeface="Roboto Medium"/>
              <a:buAutoNum type="arabicPeriod"/>
            </a:pPr>
            <a:r>
              <a:rPr lang="en-GB" sz="2000" b="1" dirty="0">
                <a:solidFill>
                  <a:srgbClr val="00B050"/>
                </a:solidFill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Construction</a:t>
            </a:r>
          </a:p>
          <a:p>
            <a:pPr lvl="0">
              <a:buClr>
                <a:srgbClr val="008D36"/>
              </a:buClr>
              <a:buFont typeface="Roboto Medium"/>
              <a:buAutoNum type="arabicPeriod"/>
            </a:pPr>
            <a:r>
              <a:rPr lang="en-GB" sz="2000" b="1" dirty="0">
                <a:solidFill>
                  <a:srgbClr val="00B050"/>
                </a:solidFill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Demolish</a:t>
            </a:r>
          </a:p>
          <a:p>
            <a:pPr lvl="0">
              <a:buClr>
                <a:srgbClr val="008D36"/>
              </a:buClr>
              <a:buFont typeface="Roboto Medium"/>
              <a:buAutoNum type="arabicPeriod"/>
            </a:pPr>
            <a:r>
              <a:rPr lang="en-GB" sz="2000" b="1" dirty="0">
                <a:solidFill>
                  <a:srgbClr val="00B050"/>
                </a:solidFill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Teamwork </a:t>
            </a:r>
          </a:p>
          <a:p>
            <a:pPr lvl="0">
              <a:buClr>
                <a:srgbClr val="008D36"/>
              </a:buClr>
              <a:buFont typeface="Roboto Medium"/>
              <a:buAutoNum type="arabicPeriod"/>
            </a:pPr>
            <a:r>
              <a:rPr lang="en-GB" sz="2000" b="1" dirty="0">
                <a:solidFill>
                  <a:srgbClr val="00B050"/>
                </a:solidFill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Self Assessment</a:t>
            </a:r>
          </a:p>
          <a:p>
            <a:pPr lvl="0">
              <a:buClr>
                <a:srgbClr val="008D36"/>
              </a:buClr>
              <a:buFont typeface="Roboto Medium"/>
              <a:buAutoNum type="arabicPeriod"/>
            </a:pPr>
            <a:r>
              <a:rPr lang="en-GB" sz="2000" b="1" dirty="0">
                <a:solidFill>
                  <a:srgbClr val="00B050"/>
                </a:solidFill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Time management</a:t>
            </a: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008D36"/>
              </a:buClr>
              <a:buSzPts val="1800"/>
              <a:buFont typeface="Roboto Medium"/>
              <a:buAutoNum type="arabicPeriod"/>
            </a:pPr>
            <a:endParaRPr b="1" dirty="0">
              <a:solidFill>
                <a:srgbClr val="00B050"/>
              </a:solidFill>
              <a:latin typeface="Segoe UI Semilight" panose="020B0402040204020203" pitchFamily="34" charset="0"/>
              <a:ea typeface="Roboto Medium"/>
              <a:cs typeface="Segoe UI Semilight" panose="020B0402040204020203" pitchFamily="34" charset="0"/>
              <a:sym typeface="Roboto Medium"/>
            </a:endParaRPr>
          </a:p>
        </p:txBody>
      </p:sp>
      <p:pic>
        <p:nvPicPr>
          <p:cNvPr id="76" name="Google Shape;7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50087">
            <a:off x="351533" y="181922"/>
            <a:ext cx="4295629" cy="1221288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2" name="3D Model 1" descr="Minecraft grass block">
                <a:extLst>
                  <a:ext uri="{FF2B5EF4-FFF2-40B4-BE49-F238E27FC236}">
                    <a16:creationId xmlns:a16="http://schemas.microsoft.com/office/drawing/2014/main" id="{08EFAA0B-00D8-4FDB-8839-8F7CA709A3A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85535067"/>
                  </p:ext>
                </p:extLst>
              </p:nvPr>
            </p:nvGraphicFramePr>
            <p:xfrm>
              <a:off x="3934116" y="1051039"/>
              <a:ext cx="2910464" cy="3129663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910464" cy="3129663"/>
                    </a:xfrm>
                    <a:prstGeom prst="rect">
                      <a:avLst/>
                    </a:prstGeom>
                  </am3d:spPr>
                  <am3d:camera>
                    <am3d:pos x="0" y="0" z="7377732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962686" d="1000000"/>
                    <am3d:preTrans dx="1636021" dy="-3680302" dz="-21331344"/>
                    <am3d:scale>
                      <am3d:sx n="1000000" d="1000000"/>
                      <am3d:sy n="1000000" d="1000000"/>
                      <am3d:sz n="1000000" d="1000000"/>
                    </am3d:scale>
                    <am3d:rot ax="-398516" ay="-28285" az="3300"/>
                    <am3d:postTrans dx="0" dy="0" dz="0"/>
                  </am3d:trans>
                  <am3d:attrSrcUrl r:id="rId7"/>
                  <am3d:raster rName="Office3DRenderer" rVer="16.0.8326">
                    <am3d:blip r:embed="rId8"/>
                  </am3d:raster>
                  <am3d:objViewport viewportSz="561886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2" name="3D Model 1" descr="Minecraft grass block">
                <a:extLst>
                  <a:ext uri="{FF2B5EF4-FFF2-40B4-BE49-F238E27FC236}">
                    <a16:creationId xmlns:a16="http://schemas.microsoft.com/office/drawing/2014/main" id="{08EFAA0B-00D8-4FDB-8839-8F7CA709A3A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934116" y="1051039"/>
                <a:ext cx="2910464" cy="3129663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A2467295-3F86-4190-8D52-EA440951FE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830" y="4201297"/>
            <a:ext cx="1853811" cy="10462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8C5284-0A85-4CC4-A369-113764219E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32323" y="4406990"/>
            <a:ext cx="3203518" cy="5009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0711" y="0"/>
            <a:ext cx="257327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6"/>
          <p:cNvSpPr txBox="1">
            <a:spLocks noGrp="1"/>
          </p:cNvSpPr>
          <p:nvPr>
            <p:ph type="body" idx="4294967295"/>
          </p:nvPr>
        </p:nvSpPr>
        <p:spPr>
          <a:xfrm rot="21383620">
            <a:off x="353381" y="914543"/>
            <a:ext cx="4818624" cy="22502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>
              <a:spcBef>
                <a:spcPts val="1600"/>
              </a:spcBef>
              <a:buClr>
                <a:srgbClr val="008D36"/>
              </a:buClr>
              <a:buNone/>
            </a:pPr>
            <a:r>
              <a:rPr lang="en-GB" b="1" dirty="0">
                <a:solidFill>
                  <a:srgbClr val="996633"/>
                </a:solidFill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Think-Pair-Share</a:t>
            </a:r>
          </a:p>
          <a:p>
            <a:pPr lvl="0">
              <a:spcBef>
                <a:spcPts val="1600"/>
              </a:spcBef>
              <a:buClr>
                <a:srgbClr val="008D36"/>
              </a:buClr>
              <a:buFont typeface="Roboto Medium"/>
              <a:buAutoNum type="arabicPeriod"/>
            </a:pPr>
            <a:r>
              <a:rPr lang="en-GB" sz="1600" b="1" dirty="0">
                <a:solidFill>
                  <a:srgbClr val="996633"/>
                </a:solidFill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How many of you have played Minecraft </a:t>
            </a:r>
            <a:r>
              <a:rPr lang="en-GB" sz="1600" b="1" dirty="0">
                <a:solidFill>
                  <a:srgbClr val="996633"/>
                </a:solidFill>
                <a:latin typeface="Franklin Gothic Heavy" panose="020B0604020202020204" pitchFamily="34" charset="0"/>
                <a:ea typeface="Roboto Medium"/>
                <a:cs typeface="Segoe UI Semilight" panose="020B0402040204020203" pitchFamily="34" charset="0"/>
                <a:sym typeface="Roboto Medium"/>
              </a:rPr>
              <a:t>?</a:t>
            </a:r>
          </a:p>
          <a:p>
            <a:pPr lvl="0">
              <a:spcBef>
                <a:spcPts val="1600"/>
              </a:spcBef>
              <a:buClr>
                <a:srgbClr val="008D36"/>
              </a:buClr>
              <a:buFont typeface="Roboto Medium"/>
              <a:buAutoNum type="arabicPeriod"/>
            </a:pPr>
            <a:r>
              <a:rPr lang="en-GB" sz="1600" b="1" dirty="0">
                <a:solidFill>
                  <a:srgbClr val="996633"/>
                </a:solidFill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Could you explain how to play to another student?</a:t>
            </a:r>
            <a:r>
              <a:rPr lang="en-GB" sz="1600" b="1" dirty="0">
                <a:solidFill>
                  <a:srgbClr val="996633"/>
                </a:solidFill>
                <a:latin typeface="Franklin Gothic Heavy" panose="020B0604020202020204" pitchFamily="34" charset="0"/>
                <a:ea typeface="Roboto Medium"/>
                <a:cs typeface="Segoe UI Semilight" panose="020B0402040204020203" pitchFamily="34" charset="0"/>
                <a:sym typeface="Roboto Medium"/>
              </a:rPr>
              <a:t> ?</a:t>
            </a:r>
            <a:endParaRPr lang="en-GB" sz="1600" b="1" dirty="0">
              <a:solidFill>
                <a:srgbClr val="996633"/>
              </a:solidFill>
              <a:latin typeface="Minecrafter" pitchFamily="2" charset="0"/>
              <a:ea typeface="Roboto Medium"/>
              <a:cs typeface="Segoe UI Semilight" panose="020B0402040204020203" pitchFamily="34" charset="0"/>
              <a:sym typeface="Roboto Medium"/>
            </a:endParaRPr>
          </a:p>
          <a:p>
            <a:pPr lvl="0">
              <a:spcBef>
                <a:spcPts val="1600"/>
              </a:spcBef>
              <a:buClr>
                <a:srgbClr val="008D36"/>
              </a:buClr>
              <a:buFont typeface="Roboto Medium"/>
              <a:buAutoNum type="arabicPeriod"/>
            </a:pPr>
            <a:r>
              <a:rPr lang="en-GB" sz="1600" b="1" dirty="0">
                <a:solidFill>
                  <a:srgbClr val="996633"/>
                </a:solidFill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What are the 3 most important things to get started?</a:t>
            </a:r>
            <a:r>
              <a:rPr lang="en-GB" sz="1600" b="1" dirty="0">
                <a:solidFill>
                  <a:srgbClr val="996633"/>
                </a:solidFill>
                <a:latin typeface="Franklin Gothic Heavy" panose="020B0604020202020204" pitchFamily="34" charset="0"/>
                <a:ea typeface="Roboto Medium"/>
                <a:cs typeface="Segoe UI Semilight" panose="020B0402040204020203" pitchFamily="34" charset="0"/>
                <a:sym typeface="Roboto Medium"/>
              </a:rPr>
              <a:t> ?</a:t>
            </a:r>
            <a:endParaRPr sz="1600" b="1" dirty="0">
              <a:solidFill>
                <a:srgbClr val="996633"/>
              </a:solidFill>
              <a:latin typeface="Minecrafter" pitchFamily="2" charset="0"/>
              <a:ea typeface="Roboto Medium"/>
              <a:cs typeface="Segoe UI Semilight" panose="020B0402040204020203" pitchFamily="34" charset="0"/>
              <a:sym typeface="Roboto Medium"/>
            </a:endParaRPr>
          </a:p>
        </p:txBody>
      </p:sp>
      <p:pic>
        <p:nvPicPr>
          <p:cNvPr id="83" name="Google Shape;8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35533">
            <a:off x="265116" y="148862"/>
            <a:ext cx="4381500" cy="95250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2" name="3D Model 1" descr="pickaxe">
                <a:extLst>
                  <a:ext uri="{FF2B5EF4-FFF2-40B4-BE49-F238E27FC236}">
                    <a16:creationId xmlns:a16="http://schemas.microsoft.com/office/drawing/2014/main" id="{A500C915-6890-42C6-973C-40640879BFD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33951953"/>
                  </p:ext>
                </p:extLst>
              </p:nvPr>
            </p:nvGraphicFramePr>
            <p:xfrm>
              <a:off x="4985167" y="1650"/>
              <a:ext cx="2484083" cy="2407943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484083" cy="2407943"/>
                    </a:xfrm>
                    <a:prstGeom prst="rect">
                      <a:avLst/>
                    </a:prstGeom>
                  </am3d:spPr>
                  <am3d:camera>
                    <am3d:pos x="0" y="0" z="6651932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000000" d="1000000"/>
                    <am3d:preTrans dx="13480396" dy="5831809" dz="-9035018"/>
                    <am3d:scale>
                      <am3d:sx n="1000000" d="1000000"/>
                      <am3d:sy n="1000000" d="1000000"/>
                      <am3d:sz n="1000000" d="1000000"/>
                    </am3d:scale>
                    <am3d:rot ax="-363537" ay="665158" az="-70162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406399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2" name="3D Model 1" descr="pickaxe">
                <a:extLst>
                  <a:ext uri="{FF2B5EF4-FFF2-40B4-BE49-F238E27FC236}">
                    <a16:creationId xmlns:a16="http://schemas.microsoft.com/office/drawing/2014/main" id="{A500C915-6890-42C6-973C-40640879BFD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985167" y="1650"/>
                <a:ext cx="2484083" cy="2407943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E7303291-DC2C-4860-9C32-740218FE1B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830" y="4201297"/>
            <a:ext cx="1853811" cy="10462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7055F4-6CD9-4C1D-9F43-83C833DCEBB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32323" y="4406990"/>
            <a:ext cx="3203518" cy="5009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0711" y="0"/>
            <a:ext cx="257327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8"/>
          <p:cNvSpPr txBox="1"/>
          <p:nvPr/>
        </p:nvSpPr>
        <p:spPr>
          <a:xfrm>
            <a:off x="464279" y="1645931"/>
            <a:ext cx="3735024" cy="166620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inecrafter" pitchFamily="2" charset="0"/>
                <a:ea typeface="Roboto Medium"/>
                <a:cs typeface="Segoe UI Semibold" panose="020B0702040204020203" pitchFamily="34" charset="0"/>
                <a:sym typeface="Roboto Medium"/>
              </a:rPr>
              <a:t>Can you find THE DEFINITIONS FOR THE VOCABULARY IN OUR WORLD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Franklin Gothic Heavy" panose="020B0903020102020204" pitchFamily="34" charset="0"/>
                <a:ea typeface="Roboto Medium"/>
                <a:cs typeface="Segoe UI Semibold" panose="020B0702040204020203" pitchFamily="34" charset="0"/>
                <a:sym typeface="Roboto Medium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inecrafter" pitchFamily="2" charset="0"/>
                <a:ea typeface="Roboto Medium"/>
                <a:cs typeface="Segoe UI Semibold" panose="020B0702040204020203" pitchFamily="34" charset="0"/>
                <a:sym typeface="Roboto Medium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inecrafter" pitchFamily="2" charset="0"/>
                <a:ea typeface="Roboto Medium"/>
                <a:cs typeface="Segoe UI Semibold" panose="020B0702040204020203" pitchFamily="34" charset="0"/>
                <a:sym typeface="Roboto Medium"/>
              </a:rPr>
              <a:t>How will you do this as a team?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Franklin Gothic Heavy" panose="020B0903020102020204" pitchFamily="34" charset="0"/>
                <a:ea typeface="Roboto Medium"/>
                <a:cs typeface="Segoe UI Semibold" panose="020B0702040204020203" pitchFamily="34" charset="0"/>
                <a:sym typeface="Roboto Medium"/>
              </a:rPr>
              <a:t> ?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2" name="3D Model 1" descr="Minecraft ">
                <a:extLst>
                  <a:ext uri="{FF2B5EF4-FFF2-40B4-BE49-F238E27FC236}">
                    <a16:creationId xmlns:a16="http://schemas.microsoft.com/office/drawing/2014/main" id="{01A6B4CD-DD5B-4A79-9768-2873E6420B77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4413619" y="870459"/>
              <a:ext cx="4049159" cy="3632965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4049159" cy="3632965"/>
                    </a:xfrm>
                    <a:prstGeom prst="rect">
                      <a:avLst/>
                    </a:prstGeom>
                  </am3d:spPr>
                  <am3d:camera>
                    <am3d:pos x="0" y="0" z="6597722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54080" d="1000000"/>
                    <am3d:preTrans dx="6580046" dy="-856883" dz="-12547728"/>
                    <am3d:scale>
                      <am3d:sx n="1000000" d="1000000"/>
                      <am3d:sy n="1000000" d="1000000"/>
                      <am3d:sz n="1000000" d="1000000"/>
                    </am3d:scale>
                    <am3d:rot ax="9160430" ay="-2569754" az="-9638705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484887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2" name="3D Model 1" descr="Minecraft ">
                <a:extLst>
                  <a:ext uri="{FF2B5EF4-FFF2-40B4-BE49-F238E27FC236}">
                    <a16:creationId xmlns:a16="http://schemas.microsoft.com/office/drawing/2014/main" id="{01A6B4CD-DD5B-4A79-9768-2873E6420B7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413619" y="870459"/>
                <a:ext cx="4049159" cy="36329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3" name="3D Model 2" descr="Red Straight arrow">
                <a:extLst>
                  <a:ext uri="{FF2B5EF4-FFF2-40B4-BE49-F238E27FC236}">
                    <a16:creationId xmlns:a16="http://schemas.microsoft.com/office/drawing/2014/main" id="{DE8B3796-83CE-4053-8960-A5658A7C7086}"/>
                  </a:ext>
                </a:extLst>
              </p:cNvPr>
              <p:cNvGraphicFramePr>
                <a:graphicFrameLocks/>
              </p:cNvGraphicFramePr>
              <p:nvPr>
                <p:extLst/>
              </p:nvPr>
            </p:nvGraphicFramePr>
            <p:xfrm rot="18856581" flipH="1">
              <a:off x="6937679" y="1818008"/>
              <a:ext cx="1516303" cy="467070"/>
            </p:xfrm>
            <a:graphic>
              <a:graphicData uri="http://schemas.microsoft.com/office/drawing/2017/model3d">
                <am3d:model3d r:embed="rId9">
                  <am3d:spPr>
                    <a:xfrm rot="18856581" flipH="1">
                      <a:off x="0" y="0"/>
                      <a:ext cx="1516303" cy="467070"/>
                    </a:xfrm>
                    <a:prstGeom prst="rect">
                      <a:avLst/>
                    </a:prstGeom>
                  </am3d:spPr>
                  <am3d:camera>
                    <am3d:pos x="0" y="0" z="49265132"/>
                    <am3d:up dx="0" dy="36000000" dz="0"/>
                    <am3d:lookAt x="0" y="0" z="0"/>
                    <am3d:perspective fov="820447"/>
                  </am3d:camera>
                  <am3d:trans>
                    <am3d:meterPerModelUnit n="2106943" d="1000000"/>
                    <am3d:preTrans dx="0" dy="-9860495" dz="-148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0"/>
                  </am3d:raster>
                  <am3d:winViewport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3" name="3D Model 2" descr="Red Straight arrow">
                <a:extLst>
                  <a:ext uri="{FF2B5EF4-FFF2-40B4-BE49-F238E27FC236}">
                    <a16:creationId xmlns:a16="http://schemas.microsoft.com/office/drawing/2014/main" id="{DE8B3796-83CE-4053-8960-A5658A7C708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18856581" flipH="1">
                <a:off x="6937679" y="1818008"/>
                <a:ext cx="1516303" cy="46707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7DBFC1D-A4D0-4AC0-8C71-A89FC20A8C17}"/>
              </a:ext>
            </a:extLst>
          </p:cNvPr>
          <p:cNvSpPr txBox="1"/>
          <p:nvPr/>
        </p:nvSpPr>
        <p:spPr>
          <a:xfrm>
            <a:off x="5898466" y="1873025"/>
            <a:ext cx="1489091" cy="1815882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Look for the Green Blocks!</a:t>
            </a:r>
          </a:p>
        </p:txBody>
      </p:sp>
      <p:pic>
        <p:nvPicPr>
          <p:cNvPr id="9" name="Google Shape;99;p18">
            <a:extLst>
              <a:ext uri="{FF2B5EF4-FFF2-40B4-BE49-F238E27FC236}">
                <a16:creationId xmlns:a16="http://schemas.microsoft.com/office/drawing/2014/main" id="{461661E8-2C37-4D09-8114-943DADDF702F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187244">
            <a:off x="311589" y="150191"/>
            <a:ext cx="5047726" cy="1359348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Google Shape;102;p18">
            <a:extLst>
              <a:ext uri="{FF2B5EF4-FFF2-40B4-BE49-F238E27FC236}">
                <a16:creationId xmlns:a16="http://schemas.microsoft.com/office/drawing/2014/main" id="{7E5CCD34-9B0E-4E97-AB4E-DF6EAAC54CF4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020199" y="277127"/>
            <a:ext cx="744750" cy="74475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7820B8-5815-41C8-9391-786AE1785C8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2830" y="4201297"/>
            <a:ext cx="1853811" cy="10462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59EABF-367A-4168-B22F-84A0C2DDA5D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32323" y="4406990"/>
            <a:ext cx="3203518" cy="5009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99;p18">
            <a:extLst>
              <a:ext uri="{FF2B5EF4-FFF2-40B4-BE49-F238E27FC236}">
                <a16:creationId xmlns:a16="http://schemas.microsoft.com/office/drawing/2014/main" id="{BA406C67-7EC6-4D9C-82ED-27B178A87C0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87244">
            <a:off x="311589" y="150191"/>
            <a:ext cx="5047726" cy="1359348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8" name="Google Shape;9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70711" y="0"/>
            <a:ext cx="257327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8"/>
          <p:cNvSpPr txBox="1"/>
          <p:nvPr/>
        </p:nvSpPr>
        <p:spPr>
          <a:xfrm>
            <a:off x="375408" y="1674852"/>
            <a:ext cx="4297412" cy="16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necrafter" pitchFamily="2" charset="0"/>
                <a:ea typeface="Roboto Medium"/>
                <a:cs typeface="Segoe UI Semibold" panose="020B0702040204020203" pitchFamily="34" charset="0"/>
                <a:sym typeface="Roboto Medium"/>
              </a:rPr>
              <a:t>Quick build challenge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Franklin Gothic Heavy" panose="020B0903020102020204" pitchFamily="34" charset="0"/>
              <a:ea typeface="Roboto Medium"/>
              <a:cs typeface="Segoe UI Semibold" panose="020B0702040204020203" pitchFamily="34" charset="0"/>
              <a:sym typeface="Roboto Medium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inecrafter" pitchFamily="2" charset="0"/>
                <a:ea typeface="Roboto Medium"/>
                <a:cs typeface="Segoe UI Semibold" panose="020B0702040204020203" pitchFamily="34" charset="0"/>
                <a:sym typeface="Roboto Medium"/>
              </a:rPr>
              <a:t> </a:t>
            </a:r>
          </a:p>
          <a:p>
            <a:pPr marR="0" lvl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necrafter" pitchFamily="2" charset="0"/>
                <a:ea typeface="Roboto Medium"/>
                <a:cs typeface="Segoe UI Semibold" panose="020B0702040204020203" pitchFamily="34" charset="0"/>
                <a:sym typeface="Roboto Medium"/>
              </a:rPr>
              <a:t>Use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000" b="1" dirty="0">
                <a:solidFill>
                  <a:schemeClr val="accent1">
                    <a:lumMod val="50000"/>
                  </a:schemeClr>
                </a:solidFill>
                <a:latin typeface="Minecrafter" pitchFamily="2" charset="0"/>
                <a:ea typeface="Roboto Medium"/>
                <a:cs typeface="Segoe UI Semibold" panose="020B0702040204020203" pitchFamily="34" charset="0"/>
                <a:sym typeface="Roboto Medium"/>
              </a:rPr>
              <a:t>10 blocks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necrafter" pitchFamily="2" charset="0"/>
                <a:ea typeface="Roboto Medium"/>
                <a:cs typeface="Segoe UI Semibold" panose="020B0702040204020203" pitchFamily="34" charset="0"/>
                <a:sym typeface="Roboto Medium"/>
              </a:rPr>
              <a:t>20 blocks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000" b="1" dirty="0">
                <a:solidFill>
                  <a:schemeClr val="accent1">
                    <a:lumMod val="50000"/>
                  </a:schemeClr>
                </a:solidFill>
                <a:latin typeface="Minecrafter" pitchFamily="2" charset="0"/>
                <a:ea typeface="Roboto Medium"/>
                <a:cs typeface="Segoe UI Semibold" panose="020B0702040204020203" pitchFamily="34" charset="0"/>
                <a:sym typeface="Roboto Medium"/>
              </a:rPr>
              <a:t>30 blocks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Minecrafter" pitchFamily="2" charset="0"/>
              <a:ea typeface="Roboto Medium"/>
              <a:cs typeface="Segoe UI Semibold" panose="020B0702040204020203" pitchFamily="34" charset="0"/>
              <a:sym typeface="Roboto Medium"/>
            </a:endParaRPr>
          </a:p>
        </p:txBody>
      </p:sp>
      <p:pic>
        <p:nvPicPr>
          <p:cNvPr id="102" name="Google Shape;102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20199" y="277127"/>
            <a:ext cx="744750" cy="74475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5" name="3D Model 4" descr="Brick building">
                <a:extLst>
                  <a:ext uri="{FF2B5EF4-FFF2-40B4-BE49-F238E27FC236}">
                    <a16:creationId xmlns:a16="http://schemas.microsoft.com/office/drawing/2014/main" id="{2FBF095A-E821-4772-A596-F0083B4858F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08566664"/>
                  </p:ext>
                </p:extLst>
              </p:nvPr>
            </p:nvGraphicFramePr>
            <p:xfrm>
              <a:off x="3281624" y="1630154"/>
              <a:ext cx="4643278" cy="2310621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4643278" cy="2310621"/>
                    </a:xfrm>
                    <a:prstGeom prst="rect">
                      <a:avLst/>
                    </a:prstGeom>
                  </am3d:spPr>
                  <am3d:camera>
                    <am3d:pos x="0" y="0" z="6570595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333" d="1000000"/>
                    <am3d:preTrans dx="-1500000" dy="4500000" dz="-1500000"/>
                    <am3d:scale>
                      <am3d:sx n="1000000" d="1000000"/>
                      <am3d:sy n="1000000" d="1000000"/>
                      <am3d:sz n="1000000" d="1000000"/>
                    </am3d:scale>
                    <am3d:rot ax="435306" ay="-1744044" az="-212352"/>
                    <am3d:postTrans dx="0" dy="0" dz="0"/>
                  </am3d:trans>
                  <am3d:attrSrcUrl r:id="rId8"/>
                  <am3d:raster rName="Office3DRenderer" rVer="16.0.8326">
                    <am3d:blip r:embed="rId9"/>
                  </am3d:raster>
                  <am3d:objViewport viewportSz="476435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5" name="3D Model 4" descr="Brick building">
                <a:extLst>
                  <a:ext uri="{FF2B5EF4-FFF2-40B4-BE49-F238E27FC236}">
                    <a16:creationId xmlns:a16="http://schemas.microsoft.com/office/drawing/2014/main" id="{2FBF095A-E821-4772-A596-F0083B4858F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281624" y="1630154"/>
                <a:ext cx="4643278" cy="2310621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A3A58D21-FA3D-4B0A-9C72-5605750635F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2830" y="4201297"/>
            <a:ext cx="1853811" cy="10462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DAB864-FCC9-43EF-A065-6138E3E974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32323" y="4406990"/>
            <a:ext cx="3203518" cy="5009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832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0711" y="0"/>
            <a:ext cx="2573278" cy="51435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3D Model 3" descr="Minecraft Bow&amp;Arrow">
                <a:extLst>
                  <a:ext uri="{FF2B5EF4-FFF2-40B4-BE49-F238E27FC236}">
                    <a16:creationId xmlns:a16="http://schemas.microsoft.com/office/drawing/2014/main" id="{F676CDD5-399E-4046-902C-432846EEED9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81958160"/>
                  </p:ext>
                </p:extLst>
              </p:nvPr>
            </p:nvGraphicFramePr>
            <p:xfrm rot="20440746" flipH="1">
              <a:off x="3936588" y="608083"/>
              <a:ext cx="4645893" cy="4139185"/>
            </p:xfrm>
            <a:graphic>
              <a:graphicData uri="http://schemas.microsoft.com/office/drawing/2017/model3d">
                <am3d:model3d r:embed="rId5">
                  <am3d:spPr>
                    <a:xfrm rot="20440746" flipH="1">
                      <a:off x="0" y="0"/>
                      <a:ext cx="4645893" cy="4139185"/>
                    </a:xfrm>
                    <a:prstGeom prst="rect">
                      <a:avLst/>
                    </a:prstGeom>
                  </am3d:spPr>
                  <am3d:camera>
                    <am3d:pos x="0" y="0" z="5338699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5714" d="1000000"/>
                    <am3d:preTrans dx="-2571428" dy="642857" dz="8357142"/>
                    <am3d:scale>
                      <am3d:sx n="1000000" d="1000000"/>
                      <am3d:sy n="1000000" d="1000000"/>
                      <am3d:sz n="1000000" d="1000000"/>
                    </am3d:scale>
                    <am3d:rot ax="2116984" ay="2193401" az="1371232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556873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3D Model 3" descr="Minecraft Bow&amp;Arrow">
                <a:extLst>
                  <a:ext uri="{FF2B5EF4-FFF2-40B4-BE49-F238E27FC236}">
                    <a16:creationId xmlns:a16="http://schemas.microsoft.com/office/drawing/2014/main" id="{F676CDD5-399E-4046-902C-432846EEED9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0440746" flipH="1">
                <a:off x="3936588" y="608083"/>
                <a:ext cx="4645893" cy="4139185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9E40709A-E71C-43D0-8339-5C5888D83F33}"/>
              </a:ext>
            </a:extLst>
          </p:cNvPr>
          <p:cNvSpPr/>
          <p:nvPr/>
        </p:nvSpPr>
        <p:spPr>
          <a:xfrm>
            <a:off x="287290" y="1350286"/>
            <a:ext cx="4572000" cy="40352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D36"/>
              </a:buClr>
              <a:buSzPts val="1800"/>
              <a:buFont typeface="Roboto Black"/>
              <a:buAutoNum type="arabicPeriod"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Semibold" panose="020B0702040204020203" pitchFamily="34" charset="0"/>
              <a:ea typeface="Roboto Medium"/>
              <a:cs typeface="Segoe UI Semibold" panose="020B0702040204020203" pitchFamily="34" charset="0"/>
              <a:sym typeface="Roboto Medium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D36"/>
              </a:buClr>
              <a:buSzPts val="1800"/>
              <a:buFont typeface="+mj-lt"/>
              <a:buAutoNum type="arabicPeriod"/>
              <a:tabLst/>
              <a:defRPr/>
            </a:pP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inecrafter Alt" pitchFamily="2" charset="0"/>
                <a:ea typeface="Roboto Medium"/>
                <a:cs typeface="Segoe UI Semibold" panose="020B0702040204020203" pitchFamily="34" charset="0"/>
                <a:sym typeface="Roboto Medium"/>
              </a:rPr>
              <a:t>Find a2b guide perri</a:t>
            </a:r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D36"/>
              </a:buClr>
              <a:buSzPts val="1800"/>
              <a:buFont typeface="+mj-lt"/>
              <a:buAutoNum type="arabicPeriod"/>
              <a:tabLst/>
              <a:defRPr/>
            </a:pPr>
            <a:endParaRPr kumimoji="0" lang="en-GB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inecrafter Alt" pitchFamily="2" charset="0"/>
              <a:ea typeface="Roboto Medium"/>
              <a:cs typeface="Segoe UI Semibold" panose="020B0702040204020203" pitchFamily="34" charset="0"/>
              <a:sym typeface="Roboto Medium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D36"/>
              </a:buClr>
              <a:buSzPts val="1800"/>
              <a:buFont typeface="+mj-lt"/>
              <a:buAutoNum type="arabicPeriod"/>
              <a:tabLst/>
              <a:defRPr/>
            </a:pPr>
            <a:endParaRPr kumimoji="0" lang="en-GB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inecrafter Alt" pitchFamily="2" charset="0"/>
              <a:ea typeface="Roboto Medium"/>
              <a:cs typeface="Segoe UI Semibold" panose="020B0702040204020203" pitchFamily="34" charset="0"/>
              <a:sym typeface="Roboto Medium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D36"/>
              </a:buClr>
              <a:buSzPts val="1800"/>
              <a:buFont typeface="+mj-lt"/>
              <a:buAutoNum type="arabicPeriod"/>
              <a:tabLst/>
              <a:defRPr/>
            </a:pP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inecrafter Alt" pitchFamily="2" charset="0"/>
                <a:ea typeface="Roboto Medium"/>
                <a:cs typeface="Segoe UI Semibold" panose="020B0702040204020203" pitchFamily="34" charset="0"/>
                <a:sym typeface="Roboto Medium"/>
              </a:rPr>
              <a:t>Construct your target as demonstrated</a:t>
            </a:r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D36"/>
              </a:buClr>
              <a:buSzPts val="1800"/>
              <a:buFont typeface="+mj-lt"/>
              <a:buAutoNum type="arabicPeriod"/>
              <a:tabLst/>
              <a:defRPr/>
            </a:pPr>
            <a:endParaRPr kumimoji="0" lang="en-GB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inecrafter Alt" pitchFamily="2" charset="0"/>
              <a:ea typeface="Roboto Medium"/>
              <a:cs typeface="Segoe UI Semibold" panose="020B0702040204020203" pitchFamily="34" charset="0"/>
              <a:sym typeface="Roboto Medium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D36"/>
              </a:buClr>
              <a:buSzPts val="1800"/>
              <a:buFont typeface="+mj-lt"/>
              <a:buAutoNum type="arabicPeriod"/>
              <a:tabLst/>
              <a:defRPr/>
            </a:pPr>
            <a:endParaRPr kumimoji="0" lang="en-GB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inecrafter Alt" pitchFamily="2" charset="0"/>
              <a:ea typeface="Roboto Medium"/>
              <a:cs typeface="Segoe UI Semibold" panose="020B0702040204020203" pitchFamily="34" charset="0"/>
              <a:sym typeface="Roboto Medium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D36"/>
              </a:buClr>
              <a:buSzPts val="1800"/>
              <a:buFont typeface="+mj-lt"/>
              <a:buAutoNum type="arabicPeriod"/>
              <a:tabLst/>
              <a:defRPr/>
            </a:pP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inecrafter Alt" pitchFamily="2" charset="0"/>
                <a:ea typeface="Roboto Medium"/>
                <a:cs typeface="Segoe UI Semibold" panose="020B0702040204020203" pitchFamily="34" charset="0"/>
                <a:sym typeface="Roboto Medium"/>
              </a:rPr>
              <a:t>Use your bow and arrow and see who gets closest to a bulls-eye from different distances!</a:t>
            </a:r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D36"/>
              </a:buClr>
              <a:buSzPts val="1800"/>
              <a:buFont typeface="Roboto Black"/>
              <a:buAutoNum type="arabicPeriod"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Semibold" panose="020B0702040204020203" pitchFamily="34" charset="0"/>
              <a:ea typeface="Roboto Medium"/>
              <a:cs typeface="Segoe UI Semibold" panose="020B0702040204020203" pitchFamily="34" charset="0"/>
              <a:sym typeface="Roboto Medium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D36"/>
              </a:buClr>
              <a:buSzPts val="1800"/>
              <a:buFont typeface="Roboto Black"/>
              <a:buAutoNum type="arabicPeriod"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Semibold" panose="020B0702040204020203" pitchFamily="34" charset="0"/>
              <a:ea typeface="Roboto Medium"/>
              <a:cs typeface="Segoe UI Semibold" panose="020B0702040204020203" pitchFamily="34" charset="0"/>
              <a:sym typeface="Roboto Medium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D36"/>
              </a:buClr>
              <a:buSzPts val="1800"/>
              <a:buFont typeface="Roboto Black"/>
              <a:buAutoNum type="arabicPeriod"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Semibold" panose="020B0702040204020203" pitchFamily="34" charset="0"/>
              <a:ea typeface="Roboto Medium"/>
              <a:cs typeface="Segoe UI Semibold" panose="020B0702040204020203" pitchFamily="34" charset="0"/>
              <a:sym typeface="Roboto Medium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D36"/>
              </a:buClr>
              <a:buSzPts val="1800"/>
              <a:buFont typeface="Roboto Black"/>
              <a:buAutoNum type="arabicPeriod"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Semibold" panose="020B0702040204020203" pitchFamily="34" charset="0"/>
              <a:ea typeface="Roboto Medium"/>
              <a:cs typeface="Segoe UI Semibold" panose="020B0702040204020203" pitchFamily="34" charset="0"/>
              <a:sym typeface="Roboto Medium"/>
            </a:endParaRPr>
          </a:p>
          <a:p>
            <a:pPr marL="1143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D36"/>
              </a:buClr>
              <a:buSzPts val="1800"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Semibold" panose="020B0702040204020203" pitchFamily="34" charset="0"/>
              <a:ea typeface="Roboto Medium"/>
              <a:cs typeface="Segoe UI Semibold" panose="020B0702040204020203" pitchFamily="34" charset="0"/>
              <a:sym typeface="Roboto Medium"/>
            </a:endParaRPr>
          </a:p>
        </p:txBody>
      </p:sp>
      <p:pic>
        <p:nvPicPr>
          <p:cNvPr id="6" name="Google Shape;99;p18">
            <a:extLst>
              <a:ext uri="{FF2B5EF4-FFF2-40B4-BE49-F238E27FC236}">
                <a16:creationId xmlns:a16="http://schemas.microsoft.com/office/drawing/2014/main" id="{FE2FD492-6C7B-4A6D-8E08-E07FBD7D438F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87244">
            <a:off x="311589" y="150191"/>
            <a:ext cx="5047726" cy="1359348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Google Shape;102;p18">
            <a:extLst>
              <a:ext uri="{FF2B5EF4-FFF2-40B4-BE49-F238E27FC236}">
                <a16:creationId xmlns:a16="http://schemas.microsoft.com/office/drawing/2014/main" id="{D0EC3B55-771D-4C9A-9DBA-BCB89FD574B5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071614" y="290263"/>
            <a:ext cx="744750" cy="74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A2687B-D409-429A-BC51-40F5AFA502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830" y="4201297"/>
            <a:ext cx="1853811" cy="10462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D0311F-D2F4-43EE-B9DE-BF4307FA21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32323" y="4406990"/>
            <a:ext cx="3203518" cy="5009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0146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0711" y="0"/>
            <a:ext cx="257327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2498" y="221280"/>
            <a:ext cx="4683897" cy="1401132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2" name="3D Model 1" descr="Rustic Manor">
                <a:extLst>
                  <a:ext uri="{FF2B5EF4-FFF2-40B4-BE49-F238E27FC236}">
                    <a16:creationId xmlns:a16="http://schemas.microsoft.com/office/drawing/2014/main" id="{6522BACB-422D-45A9-9151-C55EF25F303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39414724"/>
                  </p:ext>
                </p:extLst>
              </p:nvPr>
            </p:nvGraphicFramePr>
            <p:xfrm>
              <a:off x="4883163" y="-261600"/>
              <a:ext cx="4403719" cy="3768024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4403719" cy="3768024"/>
                    </a:xfrm>
                    <a:prstGeom prst="rect">
                      <a:avLst/>
                    </a:prstGeom>
                  </am3d:spPr>
                  <am3d:camera>
                    <am3d:pos x="0" y="0" z="739258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1215" d="1000000"/>
                    <am3d:preTrans dx="19650" dy="0" dz="6550"/>
                    <am3d:scale>
                      <am3d:sx n="1000000" d="1000000"/>
                      <am3d:sy n="1000000" d="1000000"/>
                      <am3d:sz n="1000000" d="1000000"/>
                    </am3d:scale>
                    <am3d:rot ax="666906" ay="-1232292" az="-236575"/>
                    <am3d:postTrans dx="0" dy="0" dz="0"/>
                  </am3d:trans>
                  <am3d:attrSrcUrl r:id="rId7"/>
                  <am3d:raster rName="Office3DRenderer" rVer="16.0.8326">
                    <am3d:blip r:embed="rId8"/>
                  </am3d:raster>
                  <am3d:objViewport viewportSz="508930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2" name="3D Model 1" descr="Rustic Manor">
                <a:extLst>
                  <a:ext uri="{FF2B5EF4-FFF2-40B4-BE49-F238E27FC236}">
                    <a16:creationId xmlns:a16="http://schemas.microsoft.com/office/drawing/2014/main" id="{6522BACB-422D-45A9-9151-C55EF25F303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883163" y="-261600"/>
                <a:ext cx="4403719" cy="3768024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Shape 149">
            <a:extLst>
              <a:ext uri="{FF2B5EF4-FFF2-40B4-BE49-F238E27FC236}">
                <a16:creationId xmlns:a16="http://schemas.microsoft.com/office/drawing/2014/main" id="{E5EB4CB5-3307-4BE4-9752-D35F016482C6}"/>
              </a:ext>
            </a:extLst>
          </p:cNvPr>
          <p:cNvGrpSpPr/>
          <p:nvPr/>
        </p:nvGrpSpPr>
        <p:grpSpPr>
          <a:xfrm rot="2683125">
            <a:off x="2923577" y="3548320"/>
            <a:ext cx="2989789" cy="1278812"/>
            <a:chOff x="4380282" y="2188615"/>
            <a:chExt cx="2989789" cy="1278812"/>
          </a:xfrm>
        </p:grpSpPr>
        <p:sp>
          <p:nvSpPr>
            <p:cNvPr id="16" name="Shape 150">
              <a:extLst>
                <a:ext uri="{FF2B5EF4-FFF2-40B4-BE49-F238E27FC236}">
                  <a16:creationId xmlns:a16="http://schemas.microsoft.com/office/drawing/2014/main" id="{C503B593-1B39-4FBE-9423-BC7C24388FB9}"/>
                </a:ext>
              </a:extLst>
            </p:cNvPr>
            <p:cNvSpPr/>
            <p:nvPr/>
          </p:nvSpPr>
          <p:spPr>
            <a:xfrm rot="2700000">
              <a:off x="5630376" y="939213"/>
              <a:ext cx="489601" cy="2989789"/>
            </a:xfrm>
            <a:prstGeom prst="roundRect">
              <a:avLst>
                <a:gd name="adj" fmla="val 50000"/>
              </a:avLst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Shape 151">
              <a:extLst>
                <a:ext uri="{FF2B5EF4-FFF2-40B4-BE49-F238E27FC236}">
                  <a16:creationId xmlns:a16="http://schemas.microsoft.com/office/drawing/2014/main" id="{A84FF537-E2B6-44FC-9EB9-20D8CBE7E782}"/>
                </a:ext>
              </a:extLst>
            </p:cNvPr>
            <p:cNvSpPr/>
            <p:nvPr/>
          </p:nvSpPr>
          <p:spPr>
            <a:xfrm rot="19020257">
              <a:off x="4834471" y="3141327"/>
              <a:ext cx="326100" cy="326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 b="1" dirty="0">
                  <a:solidFill>
                    <a:srgbClr val="0E65F0"/>
                  </a:solidFill>
                  <a:latin typeface="Roboto"/>
                  <a:ea typeface="Roboto"/>
                  <a:cs typeface="Roboto"/>
                  <a:sym typeface="Roboto"/>
                </a:rPr>
                <a:t>3</a:t>
              </a:r>
              <a:endParaRPr sz="900" b="1" dirty="0">
                <a:solidFill>
                  <a:srgbClr val="0E65F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8" name="Shape 152">
              <a:extLst>
                <a:ext uri="{FF2B5EF4-FFF2-40B4-BE49-F238E27FC236}">
                  <a16:creationId xmlns:a16="http://schemas.microsoft.com/office/drawing/2014/main" id="{BE98769D-69F9-412B-998B-E130B110E9B1}"/>
                </a:ext>
              </a:extLst>
            </p:cNvPr>
            <p:cNvSpPr txBox="1"/>
            <p:nvPr/>
          </p:nvSpPr>
          <p:spPr>
            <a:xfrm rot="18900000">
              <a:off x="4780032" y="2188615"/>
              <a:ext cx="2362302" cy="34280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>
                <a:lnSpc>
                  <a:spcPct val="115000"/>
                </a:lnSpc>
              </a:pPr>
              <a:r>
                <a:rPr lang="en-GB" sz="2000" b="1" dirty="0">
                  <a:solidFill>
                    <a:srgbClr val="FFFFFF"/>
                  </a:solidFill>
                  <a:latin typeface="Minecrafter" pitchFamily="2" charset="0"/>
                  <a:ea typeface="Roboto"/>
                  <a:cs typeface="Roboto"/>
                  <a:sym typeface="Roboto"/>
                </a:rPr>
                <a:t>teamwork</a:t>
              </a:r>
            </a:p>
          </p:txBody>
        </p:sp>
      </p:grpSp>
      <p:grpSp>
        <p:nvGrpSpPr>
          <p:cNvPr id="20" name="Shape 154">
            <a:extLst>
              <a:ext uri="{FF2B5EF4-FFF2-40B4-BE49-F238E27FC236}">
                <a16:creationId xmlns:a16="http://schemas.microsoft.com/office/drawing/2014/main" id="{2D45FCAC-627B-4336-9FA1-B2C6852CDFB8}"/>
              </a:ext>
            </a:extLst>
          </p:cNvPr>
          <p:cNvGrpSpPr/>
          <p:nvPr/>
        </p:nvGrpSpPr>
        <p:grpSpPr>
          <a:xfrm rot="2691399">
            <a:off x="1318754" y="2667807"/>
            <a:ext cx="2989789" cy="1333500"/>
            <a:chOff x="2939862" y="2183142"/>
            <a:chExt cx="2989789" cy="1333500"/>
          </a:xfrm>
        </p:grpSpPr>
        <p:sp>
          <p:nvSpPr>
            <p:cNvPr id="21" name="Shape 155">
              <a:extLst>
                <a:ext uri="{FF2B5EF4-FFF2-40B4-BE49-F238E27FC236}">
                  <a16:creationId xmlns:a16="http://schemas.microsoft.com/office/drawing/2014/main" id="{E770D6BC-4EC5-4543-8BA9-1D5107BA827E}"/>
                </a:ext>
              </a:extLst>
            </p:cNvPr>
            <p:cNvSpPr/>
            <p:nvPr/>
          </p:nvSpPr>
          <p:spPr>
            <a:xfrm rot="2700000">
              <a:off x="4189956" y="988429"/>
              <a:ext cx="489601" cy="2989789"/>
            </a:xfrm>
            <a:prstGeom prst="roundRect">
              <a:avLst>
                <a:gd name="adj" fmla="val 50000"/>
              </a:avLst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Shape 156">
              <a:extLst>
                <a:ext uri="{FF2B5EF4-FFF2-40B4-BE49-F238E27FC236}">
                  <a16:creationId xmlns:a16="http://schemas.microsoft.com/office/drawing/2014/main" id="{DF50C8B2-9F92-4148-B4ED-E5ACE5436343}"/>
                </a:ext>
              </a:extLst>
            </p:cNvPr>
            <p:cNvSpPr/>
            <p:nvPr/>
          </p:nvSpPr>
          <p:spPr>
            <a:xfrm rot="18995129">
              <a:off x="3394052" y="3190542"/>
              <a:ext cx="326100" cy="326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 b="1" dirty="0">
                  <a:solidFill>
                    <a:srgbClr val="0D5DDF"/>
                  </a:solidFill>
                  <a:latin typeface="Roboto"/>
                  <a:ea typeface="Roboto"/>
                  <a:cs typeface="Roboto"/>
                  <a:sym typeface="Roboto"/>
                </a:rPr>
                <a:t>2</a:t>
              </a:r>
              <a:endParaRPr sz="900" b="1" dirty="0">
                <a:solidFill>
                  <a:srgbClr val="0D5DD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3" name="Shape 157">
              <a:extLst>
                <a:ext uri="{FF2B5EF4-FFF2-40B4-BE49-F238E27FC236}">
                  <a16:creationId xmlns:a16="http://schemas.microsoft.com/office/drawing/2014/main" id="{22DB9000-8B8F-43D6-9BD8-199B224C8A23}"/>
                </a:ext>
              </a:extLst>
            </p:cNvPr>
            <p:cNvSpPr txBox="1"/>
            <p:nvPr/>
          </p:nvSpPr>
          <p:spPr>
            <a:xfrm rot="18900000">
              <a:off x="3404033" y="2183142"/>
              <a:ext cx="2362302" cy="34280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>
                <a:lnSpc>
                  <a:spcPct val="115000"/>
                </a:lnSpc>
              </a:pPr>
              <a:r>
                <a:rPr lang="en-GB" sz="2000" b="1" dirty="0">
                  <a:solidFill>
                    <a:srgbClr val="FFFFFF"/>
                  </a:solidFill>
                  <a:latin typeface="Minecrafter" pitchFamily="2" charset="0"/>
                  <a:ea typeface="Roboto"/>
                  <a:cs typeface="Roboto"/>
                  <a:sym typeface="Roboto"/>
                </a:rPr>
                <a:t>20  minutes</a:t>
              </a:r>
            </a:p>
          </p:txBody>
        </p:sp>
      </p:grpSp>
      <p:grpSp>
        <p:nvGrpSpPr>
          <p:cNvPr id="25" name="Shape 159">
            <a:extLst>
              <a:ext uri="{FF2B5EF4-FFF2-40B4-BE49-F238E27FC236}">
                <a16:creationId xmlns:a16="http://schemas.microsoft.com/office/drawing/2014/main" id="{6AE584FB-327C-4A8F-A97E-D493949123F7}"/>
              </a:ext>
            </a:extLst>
          </p:cNvPr>
          <p:cNvGrpSpPr/>
          <p:nvPr/>
        </p:nvGrpSpPr>
        <p:grpSpPr>
          <a:xfrm rot="2707117">
            <a:off x="369340" y="947455"/>
            <a:ext cx="2989789" cy="2376303"/>
            <a:chOff x="1503142" y="1202626"/>
            <a:chExt cx="2989789" cy="2376303"/>
          </a:xfrm>
          <a:solidFill>
            <a:srgbClr val="00B050"/>
          </a:solidFill>
        </p:grpSpPr>
        <p:grpSp>
          <p:nvGrpSpPr>
            <p:cNvPr id="26" name="Shape 160">
              <a:extLst>
                <a:ext uri="{FF2B5EF4-FFF2-40B4-BE49-F238E27FC236}">
                  <a16:creationId xmlns:a16="http://schemas.microsoft.com/office/drawing/2014/main" id="{0846F2D7-6D0D-40FB-90EB-9E7057336391}"/>
                </a:ext>
              </a:extLst>
            </p:cNvPr>
            <p:cNvGrpSpPr/>
            <p:nvPr/>
          </p:nvGrpSpPr>
          <p:grpSpPr>
            <a:xfrm>
              <a:off x="1503142" y="1202626"/>
              <a:ext cx="2989789" cy="2376303"/>
              <a:chOff x="1503142" y="1202626"/>
              <a:chExt cx="2989789" cy="2376303"/>
            </a:xfrm>
            <a:grpFill/>
          </p:grpSpPr>
          <p:sp>
            <p:nvSpPr>
              <p:cNvPr id="28" name="Shape 161">
                <a:extLst>
                  <a:ext uri="{FF2B5EF4-FFF2-40B4-BE49-F238E27FC236}">
                    <a16:creationId xmlns:a16="http://schemas.microsoft.com/office/drawing/2014/main" id="{39EC1B22-54B0-495A-9ED1-BCB9D34C16ED}"/>
                  </a:ext>
                </a:extLst>
              </p:cNvPr>
              <p:cNvSpPr/>
              <p:nvPr/>
            </p:nvSpPr>
            <p:spPr>
              <a:xfrm rot="2700000">
                <a:off x="2753236" y="974925"/>
                <a:ext cx="489601" cy="298978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Shape 162">
                <a:extLst>
                  <a:ext uri="{FF2B5EF4-FFF2-40B4-BE49-F238E27FC236}">
                    <a16:creationId xmlns:a16="http://schemas.microsoft.com/office/drawing/2014/main" id="{87154B84-722B-44C8-A37F-EDD0F5FFE65F}"/>
                  </a:ext>
                </a:extLst>
              </p:cNvPr>
              <p:cNvSpPr txBox="1"/>
              <p:nvPr/>
            </p:nvSpPr>
            <p:spPr>
              <a:xfrm rot="18892883">
                <a:off x="1890811" y="2219375"/>
                <a:ext cx="2376303" cy="34280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lvl="0" algn="ctr">
                  <a:lnSpc>
                    <a:spcPct val="115000"/>
                  </a:lnSpc>
                </a:pPr>
                <a:r>
                  <a:rPr lang="en-GB" sz="2000" b="1" dirty="0">
                    <a:solidFill>
                      <a:srgbClr val="FFFFFF"/>
                    </a:solidFill>
                    <a:latin typeface="Minecrafter" pitchFamily="2" charset="0"/>
                    <a:ea typeface="Roboto"/>
                    <a:cs typeface="Roboto"/>
                    <a:sym typeface="Roboto"/>
                  </a:rPr>
                  <a:t>Free build</a:t>
                </a:r>
              </a:p>
            </p:txBody>
          </p:sp>
        </p:grpSp>
        <p:sp>
          <p:nvSpPr>
            <p:cNvPr id="27" name="Shape 164">
              <a:extLst>
                <a:ext uri="{FF2B5EF4-FFF2-40B4-BE49-F238E27FC236}">
                  <a16:creationId xmlns:a16="http://schemas.microsoft.com/office/drawing/2014/main" id="{D540DBF0-E9B3-4D9E-A74A-3DF4858507ED}"/>
                </a:ext>
              </a:extLst>
            </p:cNvPr>
            <p:cNvSpPr/>
            <p:nvPr/>
          </p:nvSpPr>
          <p:spPr>
            <a:xfrm rot="18979645">
              <a:off x="1957333" y="3177038"/>
              <a:ext cx="326100" cy="3261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 b="1" dirty="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1</a:t>
              </a:r>
              <a:endParaRPr sz="900" b="1" dirty="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B3A3309B-2864-4E35-91A7-D3AC76D98C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830" y="4201297"/>
            <a:ext cx="1853811" cy="10462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79CAE41-B90A-4521-A281-047E89632B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32323" y="4406990"/>
            <a:ext cx="3203518" cy="5009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0711" y="0"/>
            <a:ext cx="257327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17;p20">
            <a:extLst>
              <a:ext uri="{FF2B5EF4-FFF2-40B4-BE49-F238E27FC236}">
                <a16:creationId xmlns:a16="http://schemas.microsoft.com/office/drawing/2014/main" id="{CCE61BAC-09A1-4282-84F0-289B5497BA2D}"/>
              </a:ext>
            </a:extLst>
          </p:cNvPr>
          <p:cNvSpPr txBox="1"/>
          <p:nvPr/>
        </p:nvSpPr>
        <p:spPr>
          <a:xfrm>
            <a:off x="403655" y="1862544"/>
            <a:ext cx="5126268" cy="2245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inecrafter" pitchFamily="2" charset="0"/>
                <a:ea typeface="Segoe UI Black" panose="020B0A02040204020203" pitchFamily="34" charset="0"/>
                <a:cs typeface="Segoe UI Semibold" panose="020B0702040204020203" pitchFamily="34" charset="0"/>
                <a:sym typeface="Arial"/>
              </a:rPr>
              <a:t>Extension 1: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  <a:sym typeface="Arial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8E7664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  <a:sym typeface="Arial"/>
              </a:rPr>
              <a:t>Add double doors to your building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inecrafter" pitchFamily="2" charset="0"/>
                <a:ea typeface="Segoe UI Black" panose="020B0A02040204020203" pitchFamily="34" charset="0"/>
                <a:cs typeface="Segoe UI Semibold" panose="020B0702040204020203" pitchFamily="34" charset="0"/>
                <a:sym typeface="Arial"/>
              </a:rPr>
              <a:t>extension 2: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8E7664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  <a:sym typeface="Arial"/>
              </a:rPr>
              <a:t>Lay down carpet inside your construction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inecrafter" pitchFamily="2" charset="0"/>
                <a:ea typeface="Segoe UI Black" panose="020B0A02040204020203" pitchFamily="34" charset="0"/>
                <a:cs typeface="Segoe UI Semibold" panose="020B0702040204020203" pitchFamily="34" charset="0"/>
                <a:sym typeface="Arial"/>
              </a:rPr>
              <a:t>extension 3: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8E7664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  <a:sym typeface="Arial"/>
              </a:rPr>
              <a:t>Make a pond with water and fish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inecrafter" pitchFamily="2" charset="0"/>
                <a:ea typeface="Segoe UI Black" panose="020B0A02040204020203" pitchFamily="34" charset="0"/>
                <a:cs typeface="Segoe UI Semibold" panose="020B0702040204020203" pitchFamily="34" charset="0"/>
                <a:sym typeface="Arial"/>
              </a:rPr>
              <a:t>Extension 4: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8E7664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  <a:sym typeface="Arial"/>
              </a:rPr>
              <a:t>Spell the names of all your teammates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8E7664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  <a:sym typeface="Arial"/>
              </a:rPr>
              <a:t>using blocks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3D Model 3" descr="sword">
                <a:extLst>
                  <a:ext uri="{FF2B5EF4-FFF2-40B4-BE49-F238E27FC236}">
                    <a16:creationId xmlns:a16="http://schemas.microsoft.com/office/drawing/2014/main" id="{6E8AF739-4CC0-4AE7-A1C8-AF281790BDDA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4464826" y="81141"/>
              <a:ext cx="3638375" cy="4710926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3638375" cy="4710926"/>
                    </a:xfrm>
                    <a:prstGeom prst="rect">
                      <a:avLst/>
                    </a:prstGeom>
                  </am3d:spPr>
                  <am3d:camera>
                    <am3d:pos x="0" y="0" z="6651932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000000" d="1000000"/>
                    <am3d:preTrans dx="-10890506" dy="17336779" dz="-8241943"/>
                    <am3d:scale>
                      <am3d:sx n="1000000" d="1000000"/>
                      <am3d:sy n="1000000" d="1000000"/>
                      <am3d:sz n="1000000" d="1000000"/>
                    </am3d:scale>
                    <am3d:rot ax="-10516133" ay="2352423" az="-10620305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58861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3D Model 3" descr="sword">
                <a:extLst>
                  <a:ext uri="{FF2B5EF4-FFF2-40B4-BE49-F238E27FC236}">
                    <a16:creationId xmlns:a16="http://schemas.microsoft.com/office/drawing/2014/main" id="{6E8AF739-4CC0-4AE7-A1C8-AF281790BDD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464826" y="81141"/>
                <a:ext cx="3638375" cy="4710926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Google Shape;118;p20">
            <a:extLst>
              <a:ext uri="{FF2B5EF4-FFF2-40B4-BE49-F238E27FC236}">
                <a16:creationId xmlns:a16="http://schemas.microsoft.com/office/drawing/2014/main" id="{52DA3601-7222-4E25-BAF7-519BC933C4C8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59337">
            <a:off x="123238" y="225801"/>
            <a:ext cx="5687100" cy="1570621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365B12-61E4-405B-8283-A9D967D326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830" y="4201297"/>
            <a:ext cx="1853811" cy="10462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376F65-2859-4D63-A8AE-3AE6D9766B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32323" y="4406990"/>
            <a:ext cx="3203518" cy="5009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55d05998-2078-4398-a168-123858f140f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773E444201E0449FBFC40DF3DF2DCC" ma:contentTypeVersion="13" ma:contentTypeDescription="Create a new document." ma:contentTypeScope="" ma:versionID="8a5ab61b1fcd33c12ac82edb26679f18">
  <xsd:schema xmlns:xsd="http://www.w3.org/2001/XMLSchema" xmlns:xs="http://www.w3.org/2001/XMLSchema" xmlns:p="http://schemas.microsoft.com/office/2006/metadata/properties" xmlns:ns2="55d05998-2078-4398-a168-123858f140f7" xmlns:ns3="9de33e00-c47e-43bf-82d8-9871c9e2883d" targetNamespace="http://schemas.microsoft.com/office/2006/metadata/properties" ma:root="true" ma:fieldsID="245b5dc0c54a2452ad21097adfe6c687" ns2:_="" ns3:_="">
    <xsd:import namespace="55d05998-2078-4398-a168-123858f140f7"/>
    <xsd:import namespace="9de33e00-c47e-43bf-82d8-9871c9e2883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d05998-2078-4398-a168-123858f140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e33e00-c47e-43bf-82d8-9871c9e2883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7F40350-A541-46F1-8F5B-C91B67FC3C08}">
  <ds:schemaRefs>
    <ds:schemaRef ds:uri="c3b649c6-a364-4a26-9d98-fc3269ec6c3c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6A8AC04-B8EF-47B8-9FE1-0493F99413B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FC3C38C-48A3-4C15-8C82-93F45B855D59}"/>
</file>

<file path=docProps/app.xml><?xml version="1.0" encoding="utf-8"?>
<Properties xmlns="http://schemas.openxmlformats.org/officeDocument/2006/extended-properties" xmlns:vt="http://schemas.openxmlformats.org/officeDocument/2006/docPropsVTypes">
  <TotalTime>853</TotalTime>
  <Words>304</Words>
  <Application>Microsoft Office PowerPoint</Application>
  <PresentationFormat>On-screen Show (16:9)</PresentationFormat>
  <Paragraphs>64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Franklin Gothic Heavy</vt:lpstr>
      <vt:lpstr>Roboto Black</vt:lpstr>
      <vt:lpstr>Minecrafter Alt</vt:lpstr>
      <vt:lpstr>Roboto Medium</vt:lpstr>
      <vt:lpstr>Minecrafter</vt:lpstr>
      <vt:lpstr>Wingdings</vt:lpstr>
      <vt:lpstr>Segoe UI Black</vt:lpstr>
      <vt:lpstr>Arial</vt:lpstr>
      <vt:lpstr>Roboto</vt:lpstr>
      <vt:lpstr>Segoe UI Semilight</vt:lpstr>
      <vt:lpstr>Copperplate Gothic Bold</vt:lpstr>
      <vt:lpstr>Segoe UI Semibold</vt:lpstr>
      <vt:lpstr>Patrick Hand</vt:lpstr>
      <vt:lpstr>Arial Black</vt:lpstr>
      <vt:lpstr>Simple Light</vt:lpstr>
      <vt:lpstr>LESSON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1</dc:title>
  <dc:creator>Dean</dc:creator>
  <cp:lastModifiedBy>Dean</cp:lastModifiedBy>
  <cp:revision>8</cp:revision>
  <dcterms:modified xsi:type="dcterms:W3CDTF">2018-12-03T10:27:52Z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0x010100F6773E444201E0449FBFC40DF3DF2DCC</vt:lpwstr>
  </property>
  <property fmtid="{D5CDD505-2E9C-101B-9397-08002B2CF9AE}" pid="3" name="Order">
    <vt:r8>29100</vt:r8>
  </property>
  <property fmtid="{D5CDD505-2E9C-101B-9397-08002B2CF9AE}" pid="4" name="ComplianceAssetId">
    <vt:lpwstr/>
  </property>
</Properties>
</file>