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8" r:id="rId2"/>
    <p:sldId id="259" r:id="rId3"/>
  </p:sldIdLst>
  <p:sldSz cx="9144000" cy="6858000" type="screen4x3"/>
  <p:notesSz cx="6811963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108B62-3BD5-4361-8B86-1CF832CA1727}" v="1" dt="2021-03-23T10:03:08.3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 varScale="1">
        <p:scale>
          <a:sx n="114" d="100"/>
          <a:sy n="114" d="100"/>
        </p:scale>
        <p:origin x="156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1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ownbridge, Tim" userId="62f11621-ecdd-4996-a0ef-266579494252" providerId="ADAL" clId="{79108B62-3BD5-4361-8B86-1CF832CA1727}"/>
    <pc:docChg chg="addSld modSld">
      <pc:chgData name="Brownbridge, Tim" userId="62f11621-ecdd-4996-a0ef-266579494252" providerId="ADAL" clId="{79108B62-3BD5-4361-8B86-1CF832CA1727}" dt="2021-03-23T10:03:08.331" v="0"/>
      <pc:docMkLst>
        <pc:docMk/>
      </pc:docMkLst>
      <pc:sldChg chg="add">
        <pc:chgData name="Brownbridge, Tim" userId="62f11621-ecdd-4996-a0ef-266579494252" providerId="ADAL" clId="{79108B62-3BD5-4361-8B86-1CF832CA1727}" dt="2021-03-23T10:03:08.331" v="0"/>
        <pc:sldMkLst>
          <pc:docMk/>
          <pc:sldMk cId="3208313179" sldId="25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8536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1812A4-58F1-4AEA-A1B3-9C4CD5011094}" type="datetimeFigureOut">
              <a:rPr lang="en-GB" smtClean="0"/>
              <a:t>23/03/2021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99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197" y="4784835"/>
            <a:ext cx="544957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8536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8C1A2-71FF-41C6-9FF3-720397B580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8987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>
              <a:cs typeface="Times New Roman" panose="02020603050405020304" pitchFamily="18" charset="0"/>
            </a:endParaRP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9300" indent="-28733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52525" indent="-2301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14488" indent="-2301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76450" indent="-2301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33650" indent="-230188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90850" indent="-230188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48050" indent="-230188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905250" indent="-230188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E98B02A-CDD0-4827-B506-31C7A60A93A0}" type="slidenum">
              <a:rPr lang="en-GB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GB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911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1613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00240"/>
            <a:ext cx="8229600" cy="412592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1772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857232"/>
            <a:ext cx="2057400" cy="5268931"/>
          </a:xfrm>
          <a:prstGeom prst="rect">
            <a:avLst/>
          </a:prstGeom>
        </p:spPr>
        <p:txBody>
          <a:bodyPr vert="eaVert"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57232"/>
            <a:ext cx="6019800" cy="526893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3107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857256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6036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none" baseline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10261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596" y="2071679"/>
            <a:ext cx="4038600" cy="44291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2071679"/>
            <a:ext cx="4038600" cy="44291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9560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8596" y="2143116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596" y="2906712"/>
            <a:ext cx="4040188" cy="366556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3438" y="2143116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3438" y="2906712"/>
            <a:ext cx="4041775" cy="366556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890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071570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1351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737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3008313" cy="78581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268931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43050"/>
            <a:ext cx="3008313" cy="4483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6266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85918" y="857232"/>
            <a:ext cx="5486400" cy="39290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3599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pic>
        <p:nvPicPr>
          <p:cNvPr id="2051" name="Picture 2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0"/>
            <a:ext cx="28432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Line 5"/>
          <p:cNvSpPr>
            <a:spLocks noChangeShapeType="1"/>
          </p:cNvSpPr>
          <p:nvPr/>
        </p:nvSpPr>
        <p:spPr bwMode="auto">
          <a:xfrm flipV="1">
            <a:off x="14288" y="6597650"/>
            <a:ext cx="9102725" cy="20638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2053" name="Line 6"/>
          <p:cNvSpPr>
            <a:spLocks noChangeShapeType="1"/>
          </p:cNvSpPr>
          <p:nvPr/>
        </p:nvSpPr>
        <p:spPr bwMode="auto">
          <a:xfrm>
            <a:off x="14288" y="6524625"/>
            <a:ext cx="9102725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723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6513513"/>
            <a:ext cx="91059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extBox 1"/>
          <p:cNvSpPr txBox="1">
            <a:spLocks noChangeArrowheads="1"/>
          </p:cNvSpPr>
          <p:nvPr/>
        </p:nvSpPr>
        <p:spPr bwMode="auto">
          <a:xfrm>
            <a:off x="333375" y="268288"/>
            <a:ext cx="59928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2400" b="1" dirty="0">
                <a:latin typeface="Calibri" panose="020F0502020204030204" pitchFamily="34" charset="0"/>
              </a:rPr>
              <a:t>The Recruitment Cycle Breakdown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332768"/>
              </p:ext>
            </p:extLst>
          </p:nvPr>
        </p:nvGraphicFramePr>
        <p:xfrm>
          <a:off x="264084" y="867469"/>
          <a:ext cx="8831263" cy="566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0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68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96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80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159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21764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Attraction</a:t>
                      </a:r>
                    </a:p>
                  </a:txBody>
                  <a:tcPr marL="91444" marR="91444" marT="45710" marB="4571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Selection</a:t>
                      </a:r>
                    </a:p>
                  </a:txBody>
                  <a:tcPr marL="91444" marR="91444" marT="45710" marB="4571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Pre-Boarding</a:t>
                      </a:r>
                    </a:p>
                  </a:txBody>
                  <a:tcPr marL="91444" marR="91444" marT="45710" marB="4571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On-Boarding</a:t>
                      </a:r>
                    </a:p>
                  </a:txBody>
                  <a:tcPr marL="91444" marR="91444" marT="45710" marB="4571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Exit</a:t>
                      </a:r>
                    </a:p>
                  </a:txBody>
                  <a:tcPr marL="91444" marR="91444" marT="45710" marB="45710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5422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12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2000" dirty="0">
                          <a:solidFill>
                            <a:schemeClr val="bg1"/>
                          </a:solidFill>
                        </a:rPr>
                        <a:t>Job Advert</a:t>
                      </a:r>
                    </a:p>
                    <a:p>
                      <a:pPr marL="0" indent="0" algn="ctr">
                        <a:spcAft>
                          <a:spcPts val="12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2000" dirty="0">
                          <a:solidFill>
                            <a:schemeClr val="bg1"/>
                          </a:solidFill>
                        </a:rPr>
                        <a:t>Employee Referral</a:t>
                      </a:r>
                    </a:p>
                    <a:p>
                      <a:pPr marL="0" indent="0" algn="ctr">
                        <a:spcAft>
                          <a:spcPts val="12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2000" dirty="0" err="1">
                          <a:solidFill>
                            <a:schemeClr val="bg1"/>
                          </a:solidFill>
                        </a:rPr>
                        <a:t>TUPE:Enter</a:t>
                      </a:r>
                      <a:endParaRPr lang="en-GB" sz="2000" dirty="0">
                        <a:solidFill>
                          <a:schemeClr val="bg1"/>
                        </a:solidFill>
                      </a:endParaRPr>
                    </a:p>
                    <a:p>
                      <a:pPr marL="0" indent="0" algn="ctr">
                        <a:spcAft>
                          <a:spcPts val="12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2000" dirty="0">
                          <a:solidFill>
                            <a:schemeClr val="bg1"/>
                          </a:solidFill>
                        </a:rPr>
                        <a:t>Engaged Employees</a:t>
                      </a:r>
                    </a:p>
                    <a:p>
                      <a:pPr marL="0" indent="0" algn="ctr">
                        <a:spcAft>
                          <a:spcPts val="12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2000" dirty="0">
                          <a:solidFill>
                            <a:schemeClr val="bg1"/>
                          </a:solidFill>
                        </a:rPr>
                        <a:t>Equality</a:t>
                      </a:r>
                      <a:r>
                        <a:rPr lang="en-GB" sz="2000" baseline="0" dirty="0">
                          <a:solidFill>
                            <a:schemeClr val="bg1"/>
                          </a:solidFill>
                        </a:rPr>
                        <a:t>, Diversity &amp; Inclusion</a:t>
                      </a:r>
                      <a:endParaRPr lang="en-GB" sz="2000" dirty="0">
                        <a:solidFill>
                          <a:schemeClr val="bg1"/>
                        </a:solidFill>
                      </a:endParaRPr>
                    </a:p>
                  </a:txBody>
                  <a:tcPr marL="91444" marR="91444" marT="45710" marB="45710"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600" dirty="0">
                          <a:solidFill>
                            <a:schemeClr val="bg1"/>
                          </a:solidFill>
                        </a:rPr>
                        <a:t>Interviews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600" dirty="0">
                          <a:solidFill>
                            <a:schemeClr val="bg1"/>
                          </a:solidFill>
                        </a:rPr>
                        <a:t>Right to work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bg1"/>
                          </a:solidFill>
                        </a:rPr>
                        <a:t>Benefits:-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bg1"/>
                          </a:solidFill>
                        </a:rPr>
                        <a:t>Eye</a:t>
                      </a:r>
                      <a:r>
                        <a:rPr lang="en-GB" sz="1600" baseline="0" dirty="0">
                          <a:solidFill>
                            <a:schemeClr val="bg1"/>
                          </a:solidFill>
                        </a:rPr>
                        <a:t> care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aseline="0" dirty="0">
                          <a:solidFill>
                            <a:schemeClr val="bg1"/>
                          </a:solidFill>
                        </a:rPr>
                        <a:t>Company car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aseline="0" dirty="0">
                          <a:solidFill>
                            <a:schemeClr val="bg1"/>
                          </a:solidFill>
                        </a:rPr>
                        <a:t>Expenses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aseline="0" dirty="0">
                          <a:solidFill>
                            <a:schemeClr val="bg1"/>
                          </a:solidFill>
                        </a:rPr>
                        <a:t>EAP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aseline="0" dirty="0">
                          <a:solidFill>
                            <a:schemeClr val="bg1"/>
                          </a:solidFill>
                        </a:rPr>
                        <a:t>Pension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aseline="0" dirty="0">
                          <a:solidFill>
                            <a:schemeClr val="bg1"/>
                          </a:solidFill>
                        </a:rPr>
                        <a:t>Health Insurance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aseline="0" dirty="0">
                          <a:solidFill>
                            <a:schemeClr val="bg1"/>
                          </a:solidFill>
                        </a:rPr>
                        <a:t>Medical Care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aseline="0" dirty="0">
                          <a:solidFill>
                            <a:schemeClr val="bg1"/>
                          </a:solidFill>
                        </a:rPr>
                        <a:t>Personal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aseline="0" dirty="0">
                          <a:solidFill>
                            <a:schemeClr val="bg1"/>
                          </a:solidFill>
                        </a:rPr>
                        <a:t>Bam Benefits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aseline="0" dirty="0">
                          <a:solidFill>
                            <a:schemeClr val="bg1"/>
                          </a:solidFill>
                        </a:rPr>
                        <a:t>Cycle to Work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600" baseline="0" dirty="0">
                          <a:solidFill>
                            <a:schemeClr val="bg1"/>
                          </a:solidFill>
                        </a:rPr>
                        <a:t>Long Service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600" baseline="0" dirty="0">
                          <a:solidFill>
                            <a:schemeClr val="bg1"/>
                          </a:solidFill>
                        </a:rPr>
                        <a:t>Smoke free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bg1"/>
                          </a:solidFill>
                        </a:rPr>
                        <a:t>Data Protection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endParaRPr lang="en-GB" sz="1800" baseline="0" dirty="0">
                        <a:solidFill>
                          <a:schemeClr val="bg1"/>
                        </a:solidFill>
                      </a:endParaRPr>
                    </a:p>
                  </a:txBody>
                  <a:tcPr marL="91444" marR="91444" marT="45710" marB="45710"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</a:rPr>
                        <a:t>Offer </a:t>
                      </a:r>
                      <a:r>
                        <a:rPr lang="en-GB" sz="1800" dirty="0" err="1">
                          <a:solidFill>
                            <a:schemeClr val="bg1"/>
                          </a:solidFill>
                        </a:rPr>
                        <a:t>employement</a:t>
                      </a:r>
                      <a:endParaRPr lang="en-GB" sz="1800" dirty="0">
                        <a:solidFill>
                          <a:schemeClr val="bg1"/>
                        </a:solidFill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</a:rPr>
                        <a:t>Pre-start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</a:rPr>
                        <a:t>Prior Qualifications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</a:rPr>
                        <a:t>T&amp;C’s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</a:rPr>
                        <a:t>Competency Framework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</a:rPr>
                        <a:t>Role</a:t>
                      </a:r>
                      <a:r>
                        <a:rPr lang="en-GB" sz="1800" baseline="0" dirty="0">
                          <a:solidFill>
                            <a:schemeClr val="bg1"/>
                          </a:solidFill>
                        </a:rPr>
                        <a:t> profiles</a:t>
                      </a:r>
                      <a:endParaRPr lang="en-GB" sz="1800" dirty="0">
                        <a:solidFill>
                          <a:schemeClr val="bg1"/>
                        </a:solidFill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</a:rPr>
                        <a:t>Contract</a:t>
                      </a:r>
                      <a:r>
                        <a:rPr lang="en-GB" sz="1800" baseline="0" dirty="0">
                          <a:solidFill>
                            <a:schemeClr val="bg1"/>
                          </a:solidFill>
                        </a:rPr>
                        <a:t> &amp; </a:t>
                      </a:r>
                      <a:r>
                        <a:rPr lang="en-GB" sz="1800" dirty="0">
                          <a:solidFill>
                            <a:schemeClr val="bg1"/>
                          </a:solidFill>
                        </a:rPr>
                        <a:t>Salary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</a:rPr>
                        <a:t>Flexible working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</a:rPr>
                        <a:t>Drugs &amp; Alcohol</a:t>
                      </a:r>
                    </a:p>
                  </a:txBody>
                  <a:tcPr marL="91444" marR="91444" marT="45710" marB="45710"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</a:rPr>
                        <a:t>New starter</a:t>
                      </a:r>
                      <a:r>
                        <a:rPr lang="en-GB" sz="1800" baseline="0" dirty="0">
                          <a:solidFill>
                            <a:schemeClr val="bg1"/>
                          </a:solidFill>
                        </a:rPr>
                        <a:t> paperwork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baseline="0" dirty="0">
                          <a:solidFill>
                            <a:schemeClr val="bg1"/>
                          </a:solidFill>
                        </a:rPr>
                        <a:t>Company Induction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baseline="0" dirty="0">
                          <a:solidFill>
                            <a:schemeClr val="bg1"/>
                          </a:solidFill>
                        </a:rPr>
                        <a:t>Local induction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baseline="0" dirty="0">
                          <a:solidFill>
                            <a:schemeClr val="bg1"/>
                          </a:solidFill>
                        </a:rPr>
                        <a:t>Beyond Zero Workshop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baseline="0" dirty="0">
                          <a:solidFill>
                            <a:schemeClr val="bg1"/>
                          </a:solidFill>
                        </a:rPr>
                        <a:t>Holidays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baseline="0" dirty="0">
                          <a:solidFill>
                            <a:schemeClr val="bg1"/>
                          </a:solidFill>
                        </a:rPr>
                        <a:t>Risk Assessment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baseline="0" dirty="0">
                          <a:solidFill>
                            <a:schemeClr val="bg1"/>
                          </a:solidFill>
                        </a:rPr>
                        <a:t>Occupational Health</a:t>
                      </a:r>
                    </a:p>
                  </a:txBody>
                  <a:tcPr marL="91444" marR="91444" marT="45710" marB="45710"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</a:rPr>
                        <a:t>Resignation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</a:rPr>
                        <a:t>Dismissal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</a:rPr>
                        <a:t>Settlement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</a:rPr>
                        <a:t>TUPE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</a:rPr>
                        <a:t>Death in Service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</a:rPr>
                        <a:t>Redundancy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</a:rPr>
                        <a:t>Retirement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</a:rPr>
                        <a:t>Exit</a:t>
                      </a:r>
                      <a:r>
                        <a:rPr lang="en-GB" sz="1800" baseline="0" dirty="0">
                          <a:solidFill>
                            <a:schemeClr val="bg1"/>
                          </a:solidFill>
                        </a:rPr>
                        <a:t> Interview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baseline="0" dirty="0">
                          <a:solidFill>
                            <a:schemeClr val="bg1"/>
                          </a:solidFill>
                        </a:rPr>
                        <a:t>References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GB" sz="1800" baseline="0" dirty="0">
                          <a:solidFill>
                            <a:schemeClr val="bg1"/>
                          </a:solidFill>
                        </a:rPr>
                        <a:t>Report leaver vacancy</a:t>
                      </a:r>
                      <a:endParaRPr lang="en-GB" sz="1800" dirty="0">
                        <a:solidFill>
                          <a:schemeClr val="bg1"/>
                        </a:solidFill>
                      </a:endParaRPr>
                    </a:p>
                  </a:txBody>
                  <a:tcPr marL="91444" marR="91444" marT="45710" marB="45710">
                    <a:solidFill>
                      <a:srgbClr val="FF99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492189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5885F-1AD7-4E5F-B5FC-6FC4904FF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03ABC5-1406-44F9-AA35-28466E3A96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83131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TITLE_TAG" val="Performance Management Review Cycle"/>
  <p:tag name="ARTICULATE_AUDIO_RECORDED" val="1"/>
  <p:tag name="TIMELINE" val="0.8/13.0/15.6/17.4/22.0/28.7/35.6/51.3/63.2/64.6"/>
  <p:tag name="ELAPSEDTIME" val="70.1"/>
  <p:tag name="AUDIO_ID" val="266"/>
  <p:tag name="ARTICULATE_NAV_LEVEL" val="1"/>
  <p:tag name="ARTICULATE_SLIDE_PRESENTER_GUID" val="bf7fd123-a286-43b6-80d3-ac0d5ebe90fc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PLAYER_IS_DEFAULT" val="False"/>
  <p:tag name="ARTICULATE_PLAYER_CONTROL_NOTES" val="True"/>
  <p:tag name="ARTICULATE_PLAYER_CONTROL_RESOURCES" val="False"/>
  <p:tag name="ARTICULATE_PLAYER_CONTROL_MENU" val="True"/>
  <p:tag name="ARTICULATE_PLAYER_CONTROL_GLOSSARY" val="False"/>
  <p:tag name="ARTICULATE_PLAYER_SEEKBAR" val="False"/>
  <p:tag name="ARTICULATE_PLAYER_CONTROL_PLAYPAUSE" val="False"/>
  <p:tag name="ARTICULATE_PLAYER_CONTROLS_SET" val="True"/>
  <p:tag name="ARTICULATE_USED_LAYOUT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ULLET_1" val="8226"/>
  <p:tag name="BULLET_2" val="8226"/>
  <p:tag name="BULLET_3" val="8226"/>
  <p:tag name="BULLET_4" val="8226"/>
  <p:tag name="BULLET_5" val="8226"/>
  <p:tag name="BULLET_6" val="8226"/>
  <p:tag name="BULLET_7" val="8226"/>
  <p:tag name="BULLET_8" val="8226"/>
  <p:tag name="BULLET_9" val="8226"/>
  <p:tag name="BULLET_10" val="8226"/>
  <p:tag name="BULLET_11" val="8226"/>
  <p:tag name="BULLET_12" val="8226"/>
  <p:tag name="BULLET_13" val="8226"/>
  <p:tag name="BULLET_14" val="8226"/>
  <p:tag name="BULLET_15" val="8226"/>
  <p:tag name="BULLET_16" val="8226"/>
  <p:tag name="BULLET_17" val="8226"/>
  <p:tag name="BULLET_18" val="8226"/>
  <p:tag name="BULLET_19" val="8226"/>
  <p:tag name="MARGIN_1" val="0"/>
  <p:tag name="MARGIN_2" val="36"/>
  <p:tag name="MARGIN_3" val="72"/>
  <p:tag name="MARGIN_4" val="108"/>
  <p:tag name="MARGIN_5" val="144"/>
  <p:tag name="FONT_SIZE" val="12"/>
</p:tagLst>
</file>

<file path=ppt/theme/theme1.xml><?xml version="1.0" encoding="utf-8"?>
<a:theme xmlns:a="http://schemas.openxmlformats.org/drawingml/2006/main" name="BAM Nuttall Academy">
  <a:themeElements>
    <a:clrScheme name="Bam Nuttall 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am Nuttall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 Nuttall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m Nuttall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 Nuttall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 Nuttall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 Nuttall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 Nuttall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2C970AADA32A4999D083AE76E8E03B" ma:contentTypeVersion="9" ma:contentTypeDescription="Create a new document." ma:contentTypeScope="" ma:versionID="82142ec78ca2f4cde71223e822315a9a">
  <xsd:schema xmlns:xsd="http://www.w3.org/2001/XMLSchema" xmlns:xs="http://www.w3.org/2001/XMLSchema" xmlns:p="http://schemas.microsoft.com/office/2006/metadata/properties" xmlns:ns2="620b3167-2072-4aae-9171-a2433aa32bcf" targetNamespace="http://schemas.microsoft.com/office/2006/metadata/properties" ma:root="true" ma:fieldsID="1ccd520f4fd0efa220a0382943518566" ns2:_="">
    <xsd:import namespace="620b3167-2072-4aae-9171-a2433aa32b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0b3167-2072-4aae-9171-a2433aa32b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12CC642-641B-450B-80A3-EB548398B744}"/>
</file>

<file path=customXml/itemProps2.xml><?xml version="1.0" encoding="utf-8"?>
<ds:datastoreItem xmlns:ds="http://schemas.openxmlformats.org/officeDocument/2006/customXml" ds:itemID="{3211E181-A559-460E-990B-24F1C2C08DE0}"/>
</file>

<file path=customXml/itemProps3.xml><?xml version="1.0" encoding="utf-8"?>
<ds:datastoreItem xmlns:ds="http://schemas.openxmlformats.org/officeDocument/2006/customXml" ds:itemID="{BB3C6729-0AFA-4BEB-B59E-87441ACC0BFA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</TotalTime>
  <Words>103</Words>
  <Application>Microsoft Office PowerPoint</Application>
  <PresentationFormat>On-screen Show (4:3)</PresentationFormat>
  <Paragraphs>54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BAM Nuttall Academy</vt:lpstr>
      <vt:lpstr>PowerPoint Presentation</vt:lpstr>
      <vt:lpstr>PowerPoint Presentation</vt:lpstr>
    </vt:vector>
  </TitlesOfParts>
  <Company>BAM Nuttall Ltd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Fisher, Andrea</dc:creator>
  <cp:lastModifiedBy>Brownbridge, Tim</cp:lastModifiedBy>
  <cp:revision>5</cp:revision>
  <cp:lastPrinted>2017-01-27T10:17:54Z</cp:lastPrinted>
  <dcterms:created xsi:type="dcterms:W3CDTF">2016-08-15T09:10:35Z</dcterms:created>
  <dcterms:modified xsi:type="dcterms:W3CDTF">2021-03-23T10:03:10Z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0x0101002E2C970AADA32A4999D083AE76E8E03B</vt:lpwstr>
  </property>
</Properties>
</file>