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7"/>
  </p:notesMasterIdLst>
  <p:sldIdLst>
    <p:sldId id="298" r:id="rId5"/>
    <p:sldId id="319" r:id="rId6"/>
    <p:sldId id="391" r:id="rId7"/>
    <p:sldId id="371" r:id="rId8"/>
    <p:sldId id="327" r:id="rId9"/>
    <p:sldId id="388" r:id="rId10"/>
    <p:sldId id="373" r:id="rId11"/>
    <p:sldId id="389" r:id="rId12"/>
    <p:sldId id="395" r:id="rId13"/>
    <p:sldId id="396" r:id="rId14"/>
    <p:sldId id="397" r:id="rId15"/>
    <p:sldId id="398" r:id="rId16"/>
    <p:sldId id="400" r:id="rId17"/>
    <p:sldId id="390" r:id="rId18"/>
    <p:sldId id="387" r:id="rId19"/>
    <p:sldId id="374" r:id="rId20"/>
    <p:sldId id="364" r:id="rId21"/>
    <p:sldId id="363" r:id="rId22"/>
    <p:sldId id="365" r:id="rId23"/>
    <p:sldId id="377" r:id="rId24"/>
    <p:sldId id="379" r:id="rId25"/>
    <p:sldId id="367" r:id="rId26"/>
    <p:sldId id="376" r:id="rId27"/>
    <p:sldId id="383" r:id="rId28"/>
    <p:sldId id="344" r:id="rId29"/>
    <p:sldId id="352" r:id="rId30"/>
    <p:sldId id="360" r:id="rId31"/>
    <p:sldId id="347" r:id="rId32"/>
    <p:sldId id="353" r:id="rId33"/>
    <p:sldId id="357" r:id="rId34"/>
    <p:sldId id="359" r:id="rId35"/>
    <p:sldId id="380" r:id="rId36"/>
    <p:sldId id="381" r:id="rId37"/>
    <p:sldId id="382" r:id="rId38"/>
    <p:sldId id="393" r:id="rId39"/>
    <p:sldId id="394" r:id="rId40"/>
    <p:sldId id="385" r:id="rId41"/>
    <p:sldId id="384" r:id="rId42"/>
    <p:sldId id="362" r:id="rId43"/>
    <p:sldId id="368" r:id="rId44"/>
    <p:sldId id="369" r:id="rId45"/>
    <p:sldId id="36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742B34-6ECF-9FA1-D5CC-CB3C2724DFBC}" name="Joanne McGillan" initials="JM" userId="Joanne McGillan"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anne McGillan" initials="JM" lastIdx="1" clrIdx="0">
    <p:extLst>
      <p:ext uri="{19B8F6BF-5375-455C-9EA6-DF929625EA0E}">
        <p15:presenceInfo xmlns:p15="http://schemas.microsoft.com/office/powerpoint/2012/main" userId="Joanne McGillan" providerId="None"/>
      </p:ext>
    </p:extLst>
  </p:cmAuthor>
  <p:cmAuthor id="2" name="Jennifer" initials="J" lastIdx="5" clrIdx="1">
    <p:extLst>
      <p:ext uri="{19B8F6BF-5375-455C-9EA6-DF929625EA0E}">
        <p15:presenceInfo xmlns:p15="http://schemas.microsoft.com/office/powerpoint/2012/main" userId="Jennifer" providerId="None"/>
      </p:ext>
    </p:extLst>
  </p:cmAuthor>
  <p:cmAuthor id="3" name="jenandalice@icloud.com" initials="j" lastIdx="1" clrIdx="2">
    <p:extLst>
      <p:ext uri="{19B8F6BF-5375-455C-9EA6-DF929625EA0E}">
        <p15:presenceInfo xmlns:p15="http://schemas.microsoft.com/office/powerpoint/2012/main" userId="0743a1cf298454c8" providerId="Windows Live"/>
      </p:ext>
    </p:extLst>
  </p:cmAuthor>
  <p:cmAuthor id="4" name="Clare Vokes" initials="CV" lastIdx="1" clrIdx="3">
    <p:extLst>
      <p:ext uri="{19B8F6BF-5375-455C-9EA6-DF929625EA0E}">
        <p15:presenceInfo xmlns:p15="http://schemas.microsoft.com/office/powerpoint/2012/main" userId="Clare Vok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1D54"/>
    <a:srgbClr val="F47E3A"/>
    <a:srgbClr val="3E6E70"/>
    <a:srgbClr val="DAEDE8"/>
    <a:srgbClr val="45BABF"/>
    <a:srgbClr val="004551"/>
    <a:srgbClr val="BEE4DF"/>
    <a:srgbClr val="6EC2B7"/>
    <a:srgbClr val="FF3D6E"/>
    <a:srgbClr val="86CC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harlowconsulting.sharepoint.com/sites/HarlowConsulting/Shared%20Documents/Live%20Projects/8-Home%20Building%20Skills%20Partnership%20(HBSP)%20-%20Brickwork%20Masterclass%20Evaluation/HBF%20analysis.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2.bin"/></Relationships>
</file>

<file path=ppt/charts/_rels/chart4.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Tables!$B$86</c:f>
              <c:strCache>
                <c:ptCount val="1"/>
                <c:pt idx="0">
                  <c:v>Massively</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Tables!$C$86</c:f>
              <c:numCache>
                <c:formatCode>0%</c:formatCode>
                <c:ptCount val="1"/>
                <c:pt idx="0">
                  <c:v>0.08</c:v>
                </c:pt>
              </c:numCache>
            </c:numRef>
          </c:val>
          <c:extLst>
            <c:ext xmlns:c16="http://schemas.microsoft.com/office/drawing/2014/chart" uri="{C3380CC4-5D6E-409C-BE32-E72D297353CC}">
              <c16:uniqueId val="{00000000-2C2F-4CE0-A09C-7CA06F93E756}"/>
            </c:ext>
          </c:extLst>
        </c:ser>
        <c:ser>
          <c:idx val="1"/>
          <c:order val="1"/>
          <c:tx>
            <c:strRef>
              <c:f>Tables!$B$87</c:f>
              <c:strCache>
                <c:ptCount val="1"/>
                <c:pt idx="0">
                  <c:v>A lot </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Tables!$C$87</c:f>
              <c:numCache>
                <c:formatCode>0%</c:formatCode>
                <c:ptCount val="1"/>
                <c:pt idx="0">
                  <c:v>0.35</c:v>
                </c:pt>
              </c:numCache>
            </c:numRef>
          </c:val>
          <c:extLst>
            <c:ext xmlns:c16="http://schemas.microsoft.com/office/drawing/2014/chart" uri="{C3380CC4-5D6E-409C-BE32-E72D297353CC}">
              <c16:uniqueId val="{00000001-2C2F-4CE0-A09C-7CA06F93E756}"/>
            </c:ext>
          </c:extLst>
        </c:ser>
        <c:ser>
          <c:idx val="2"/>
          <c:order val="2"/>
          <c:tx>
            <c:strRef>
              <c:f>Tables!$B$88</c:f>
              <c:strCache>
                <c:ptCount val="1"/>
                <c:pt idx="0">
                  <c:v>To some extent</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Tables!$C$88</c:f>
              <c:numCache>
                <c:formatCode>0%</c:formatCode>
                <c:ptCount val="1"/>
                <c:pt idx="0">
                  <c:v>0.42</c:v>
                </c:pt>
              </c:numCache>
            </c:numRef>
          </c:val>
          <c:extLst>
            <c:ext xmlns:c16="http://schemas.microsoft.com/office/drawing/2014/chart" uri="{C3380CC4-5D6E-409C-BE32-E72D297353CC}">
              <c16:uniqueId val="{00000002-2C2F-4CE0-A09C-7CA06F93E756}"/>
            </c:ext>
          </c:extLst>
        </c:ser>
        <c:ser>
          <c:idx val="3"/>
          <c:order val="3"/>
          <c:tx>
            <c:strRef>
              <c:f>Tables!$B$89</c:f>
              <c:strCache>
                <c:ptCount val="1"/>
                <c:pt idx="0">
                  <c:v>Not at all</c:v>
                </c:pt>
              </c:strCache>
            </c:strRef>
          </c:tx>
          <c:spPr>
            <a:solidFill>
              <a:schemeClr val="accent1">
                <a:lumMod val="60000"/>
              </a:schemeClr>
            </a:solidFill>
            <a:ln>
              <a:noFill/>
            </a:ln>
            <a:effectLst/>
          </c:spPr>
          <c:invertIfNegative val="0"/>
          <c:dLbls>
            <c:dLbl>
              <c:idx val="0"/>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4-2C2F-4CE0-A09C-7CA06F93E756}"/>
                </c:ext>
              </c:extLst>
            </c:dLbl>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Tables!$C$89</c:f>
              <c:numCache>
                <c:formatCode>0%</c:formatCode>
                <c:ptCount val="1"/>
                <c:pt idx="0">
                  <c:v>0.15</c:v>
                </c:pt>
              </c:numCache>
            </c:numRef>
          </c:val>
          <c:extLst>
            <c:ext xmlns:c16="http://schemas.microsoft.com/office/drawing/2014/chart" uri="{C3380CC4-5D6E-409C-BE32-E72D297353CC}">
              <c16:uniqueId val="{00000003-2C2F-4CE0-A09C-7CA06F93E756}"/>
            </c:ext>
          </c:extLst>
        </c:ser>
        <c:dLbls>
          <c:showLegendKey val="0"/>
          <c:showVal val="0"/>
          <c:showCatName val="0"/>
          <c:showSerName val="0"/>
          <c:showPercent val="0"/>
          <c:showBubbleSize val="0"/>
        </c:dLbls>
        <c:gapWidth val="219"/>
        <c:overlap val="100"/>
        <c:axId val="453949848"/>
        <c:axId val="1"/>
      </c:barChart>
      <c:catAx>
        <c:axId val="453949848"/>
        <c:scaling>
          <c:orientation val="minMax"/>
        </c:scaling>
        <c:delete val="1"/>
        <c:axPos val="l"/>
        <c:numFmt formatCode="General" sourceLinked="1"/>
        <c:majorTickMark val="none"/>
        <c:minorTickMark val="none"/>
        <c:tickLblPos val="nextTo"/>
        <c:crossAx val="1"/>
        <c:crosses val="autoZero"/>
        <c:auto val="1"/>
        <c:lblAlgn val="ctr"/>
        <c:lblOffset val="100"/>
        <c:noMultiLvlLbl val="0"/>
      </c:catAx>
      <c:valAx>
        <c:axId val="1"/>
        <c:scaling>
          <c:orientation val="minMax"/>
        </c:scaling>
        <c:delete val="1"/>
        <c:axPos val="b"/>
        <c:majorGridlines>
          <c:spPr>
            <a:ln w="9525" cap="flat" cmpd="sng" algn="ctr">
              <a:noFill/>
              <a:prstDash val="solid"/>
              <a:round/>
            </a:ln>
            <a:effectLst/>
          </c:spPr>
        </c:majorGridlines>
        <c:numFmt formatCode="0%" sourceLinked="1"/>
        <c:majorTickMark val="none"/>
        <c:minorTickMark val="none"/>
        <c:tickLblPos val="nextTo"/>
        <c:crossAx val="453949848"/>
        <c:crosses val="autoZero"/>
        <c:crossBetween val="between"/>
      </c:valAx>
      <c:spPr>
        <a:noFill/>
        <a:ln w="25400">
          <a:noFill/>
        </a:ln>
        <a:effectLst/>
      </c:spPr>
    </c:plotArea>
    <c:legend>
      <c:legendPos val="r"/>
      <c:layout>
        <c:manualLayout>
          <c:xMode val="edge"/>
          <c:yMode val="edge"/>
          <c:x val="0.75896355288880357"/>
          <c:y val="6.4170347608987904E-2"/>
          <c:w val="0.22596674976095149"/>
          <c:h val="0.88385442673324366"/>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defRPr>
          </a:pPr>
          <a:endParaRPr lang="en-US"/>
        </a:p>
      </c:txPr>
    </c:legend>
    <c:plotVisOnly val="1"/>
    <c:dispBlanksAs val="gap"/>
    <c:showDLblsOverMax val="0"/>
  </c:chart>
  <c:spPr>
    <a:solidFill>
      <a:schemeClr val="bg1"/>
    </a:solidFill>
    <a:ln w="9525" cap="flat" cmpd="sng" algn="ctr">
      <a:noFill/>
      <a:prstDash val="solid"/>
      <a:round/>
    </a:ln>
    <a:effectLst/>
  </c:spPr>
  <c:txPr>
    <a:bodyPr/>
    <a:lstStyle/>
    <a:p>
      <a:pPr>
        <a:defRPr sz="1050">
          <a:latin typeface="Segoe UI Historic" panose="020B0502040204020203" pitchFamily="34" charset="0"/>
          <a:ea typeface="Segoe UI Historic" panose="020B0502040204020203" pitchFamily="34" charset="0"/>
          <a:cs typeface="Segoe UI Historic" panose="020B0502040204020203"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spPr>
            <a:solidFill>
              <a:srgbClr val="9AE2D5"/>
            </a:solidFill>
          </c:spPr>
          <c:dPt>
            <c:idx val="0"/>
            <c:bubble3D val="0"/>
            <c:spPr>
              <a:solidFill>
                <a:srgbClr val="5A8D8E"/>
              </a:solidFill>
              <a:ln w="19050">
                <a:solidFill>
                  <a:schemeClr val="lt1"/>
                </a:solidFill>
              </a:ln>
              <a:effectLst/>
            </c:spPr>
            <c:extLst>
              <c:ext xmlns:c16="http://schemas.microsoft.com/office/drawing/2014/chart" uri="{C3380CC4-5D6E-409C-BE32-E72D297353CC}">
                <c16:uniqueId val="{00000001-44C7-4D0E-A9F8-A175D1782136}"/>
              </c:ext>
            </c:extLst>
          </c:dPt>
          <c:dPt>
            <c:idx val="1"/>
            <c:bubble3D val="0"/>
            <c:spPr>
              <a:solidFill>
                <a:srgbClr val="9AE2D5"/>
              </a:solidFill>
              <a:ln w="19050">
                <a:solidFill>
                  <a:schemeClr val="lt1"/>
                </a:solidFill>
              </a:ln>
              <a:effectLst/>
            </c:spPr>
            <c:extLst>
              <c:ext xmlns:c16="http://schemas.microsoft.com/office/drawing/2014/chart" uri="{C3380CC4-5D6E-409C-BE32-E72D297353CC}">
                <c16:uniqueId val="{00000003-44C7-4D0E-A9F8-A175D1782136}"/>
              </c:ext>
            </c:extLst>
          </c:dPt>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Tables!$B$39:$B$40</c:f>
              <c:strCache>
                <c:ptCount val="2"/>
                <c:pt idx="0">
                  <c:v>Yes</c:v>
                </c:pt>
                <c:pt idx="1">
                  <c:v>No</c:v>
                </c:pt>
              </c:strCache>
            </c:strRef>
          </c:cat>
          <c:val>
            <c:numRef>
              <c:f>Tables!$C$39:$C$40</c:f>
              <c:numCache>
                <c:formatCode>0%</c:formatCode>
                <c:ptCount val="2"/>
                <c:pt idx="0">
                  <c:v>0.83</c:v>
                </c:pt>
                <c:pt idx="1">
                  <c:v>0.17</c:v>
                </c:pt>
              </c:numCache>
            </c:numRef>
          </c:val>
          <c:extLst>
            <c:ext xmlns:c16="http://schemas.microsoft.com/office/drawing/2014/chart" uri="{C3380CC4-5D6E-409C-BE32-E72D297353CC}">
              <c16:uniqueId val="{00000004-44C7-4D0E-A9F8-A175D1782136}"/>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32887227685258752"/>
          <c:y val="0.76447859010555941"/>
          <c:w val="0.30160929403055386"/>
          <c:h val="0.1118085575976977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Segoe UI Historic" panose="020B0502040204020203" pitchFamily="34" charset="0"/>
              <a:ea typeface="Segoe UI Historic" panose="020B0502040204020203" pitchFamily="34" charset="0"/>
              <a:cs typeface="Segoe UI Historic"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Segoe UI Historic" panose="020B0502040204020203" pitchFamily="34" charset="0"/>
          <a:ea typeface="Segoe UI Historic" panose="020B0502040204020203" pitchFamily="34" charset="0"/>
          <a:cs typeface="Segoe UI Historic" panose="020B0502040204020203"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rgbClr val="5A8D8E"/>
              </a:solidFill>
              <a:ln w="19050">
                <a:solidFill>
                  <a:schemeClr val="lt1"/>
                </a:solidFill>
              </a:ln>
              <a:effectLst/>
            </c:spPr>
            <c:extLst>
              <c:ext xmlns:c16="http://schemas.microsoft.com/office/drawing/2014/chart" uri="{C3380CC4-5D6E-409C-BE32-E72D297353CC}">
                <c16:uniqueId val="{00000001-2DD9-4C05-A0D1-CB7DC3ED2859}"/>
              </c:ext>
            </c:extLst>
          </c:dPt>
          <c:dPt>
            <c:idx val="1"/>
            <c:bubble3D val="0"/>
            <c:explosion val="1"/>
            <c:spPr>
              <a:solidFill>
                <a:srgbClr val="9AE2D5"/>
              </a:solidFill>
              <a:ln w="19050">
                <a:solidFill>
                  <a:schemeClr val="lt1"/>
                </a:solidFill>
              </a:ln>
              <a:effectLst/>
            </c:spPr>
            <c:extLst>
              <c:ext xmlns:c16="http://schemas.microsoft.com/office/drawing/2014/chart" uri="{C3380CC4-5D6E-409C-BE32-E72D297353CC}">
                <c16:uniqueId val="{00000003-2DD9-4C05-A0D1-CB7DC3ED2859}"/>
              </c:ext>
            </c:extLst>
          </c:dPt>
          <c:dPt>
            <c:idx val="2"/>
            <c:bubble3D val="0"/>
            <c:spPr>
              <a:solidFill>
                <a:srgbClr val="EAF8F5"/>
              </a:solidFill>
              <a:ln w="19050">
                <a:solidFill>
                  <a:schemeClr val="lt1"/>
                </a:solidFill>
              </a:ln>
              <a:effectLst/>
            </c:spPr>
            <c:extLst>
              <c:ext xmlns:c16="http://schemas.microsoft.com/office/drawing/2014/chart" uri="{C3380CC4-5D6E-409C-BE32-E72D297353CC}">
                <c16:uniqueId val="{00000005-2DD9-4C05-A0D1-CB7DC3ED2859}"/>
              </c:ext>
            </c:extLst>
          </c:dPt>
          <c:dLbls>
            <c:dLbl>
              <c:idx val="2"/>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2DD9-4C05-A0D1-CB7DC3ED2859}"/>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Tables!$B$79:$B$81</c:f>
              <c:strCache>
                <c:ptCount val="3"/>
                <c:pt idx="0">
                  <c:v>Totally sustainable</c:v>
                </c:pt>
                <c:pt idx="1">
                  <c:v>Very sustainable</c:v>
                </c:pt>
                <c:pt idx="2">
                  <c:v>Quite sustainable</c:v>
                </c:pt>
              </c:strCache>
            </c:strRef>
          </c:cat>
          <c:val>
            <c:numRef>
              <c:f>Tables!$C$79:$C$81</c:f>
              <c:numCache>
                <c:formatCode>0%</c:formatCode>
                <c:ptCount val="3"/>
                <c:pt idx="0">
                  <c:v>0.54</c:v>
                </c:pt>
                <c:pt idx="1">
                  <c:v>0.33</c:v>
                </c:pt>
                <c:pt idx="2">
                  <c:v>0.13</c:v>
                </c:pt>
              </c:numCache>
            </c:numRef>
          </c:val>
          <c:extLst>
            <c:ext xmlns:c16="http://schemas.microsoft.com/office/drawing/2014/chart" uri="{C3380CC4-5D6E-409C-BE32-E72D297353CC}">
              <c16:uniqueId val="{00000006-2DD9-4C05-A0D1-CB7DC3ED285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3.1645270774350608E-2"/>
          <c:y val="0.74823997214328253"/>
          <c:w val="0.91835463479034418"/>
          <c:h val="0.2155018140564098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Segoe UI Historic" panose="020B0502040204020203" pitchFamily="34" charset="0"/>
              <a:ea typeface="Segoe UI Historic" panose="020B0502040204020203" pitchFamily="34" charset="0"/>
              <a:cs typeface="Segoe UI Historic"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Segoe UI Historic" panose="020B0502040204020203" pitchFamily="34" charset="0"/>
          <a:ea typeface="Segoe UI Historic" panose="020B0502040204020203" pitchFamily="34" charset="0"/>
          <a:cs typeface="Segoe UI Historic" panose="020B0502040204020203" pitchFamily="3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solidFill>
              <a:srgbClr val="73C0B5"/>
            </a:solidFill>
            <a:ln>
              <a:solidFill>
                <a:schemeClr val="bg1"/>
              </a:solidFill>
            </a:ln>
            <a:effectLst/>
          </c:spPr>
          <c:invertIfNegative val="0"/>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Tables!$B$52:$B$54</c:f>
              <c:strCache>
                <c:ptCount val="3"/>
                <c:pt idx="0">
                  <c:v>No difficulties</c:v>
                </c:pt>
                <c:pt idx="1">
                  <c:v>Unable to put into practice until new academic year</c:v>
                </c:pt>
                <c:pt idx="2">
                  <c:v>Additional or new resources/equipment needed</c:v>
                </c:pt>
              </c:strCache>
            </c:strRef>
          </c:cat>
          <c:val>
            <c:numRef>
              <c:f>Tables!$C$52:$C$54</c:f>
              <c:numCache>
                <c:formatCode>0%</c:formatCode>
                <c:ptCount val="3"/>
                <c:pt idx="0">
                  <c:v>0.85</c:v>
                </c:pt>
                <c:pt idx="1">
                  <c:v>0.1</c:v>
                </c:pt>
                <c:pt idx="2">
                  <c:v>0.05</c:v>
                </c:pt>
              </c:numCache>
            </c:numRef>
          </c:val>
          <c:extLst>
            <c:ext xmlns:c16="http://schemas.microsoft.com/office/drawing/2014/chart" uri="{C3380CC4-5D6E-409C-BE32-E72D297353CC}">
              <c16:uniqueId val="{00000000-D7C7-4BBA-B4EE-9EC727598210}"/>
            </c:ext>
          </c:extLst>
        </c:ser>
        <c:dLbls>
          <c:showLegendKey val="0"/>
          <c:showVal val="0"/>
          <c:showCatName val="0"/>
          <c:showSerName val="0"/>
          <c:showPercent val="0"/>
          <c:showBubbleSize val="0"/>
        </c:dLbls>
        <c:gapWidth val="75"/>
        <c:overlap val="-27"/>
        <c:axId val="294085960"/>
        <c:axId val="1"/>
      </c:barChart>
      <c:catAx>
        <c:axId val="294085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
        <c:crosses val="autoZero"/>
        <c:auto val="1"/>
        <c:lblAlgn val="ctr"/>
        <c:lblOffset val="100"/>
        <c:noMultiLvlLbl val="0"/>
      </c:catAx>
      <c:valAx>
        <c:axId val="1"/>
        <c:scaling>
          <c:orientation val="minMax"/>
          <c:max val="1"/>
        </c:scaling>
        <c:delete val="0"/>
        <c:axPos val="l"/>
        <c:numFmt formatCode="0%" sourceLinked="1"/>
        <c:majorTickMark val="none"/>
        <c:minorTickMark val="none"/>
        <c:tickLblPos val="nextTo"/>
        <c:spPr>
          <a:noFill/>
          <a:ln>
            <a:noFill/>
          </a:ln>
          <a:effectLst/>
        </c:spPr>
        <c:txPr>
          <a:bodyPr rot="-60000000" vert="horz"/>
          <a:lstStyle/>
          <a:p>
            <a:pPr>
              <a:defRPr/>
            </a:pPr>
            <a:endParaRPr lang="en-US"/>
          </a:p>
        </c:txPr>
        <c:crossAx val="294085960"/>
        <c:crosses val="autoZero"/>
        <c:crossBetween val="between"/>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b="0">
          <a:latin typeface="Segoe UI Historic" panose="020B0502040204020203" pitchFamily="34" charset="0"/>
          <a:ea typeface="Segoe UI Historic" panose="020B0502040204020203" pitchFamily="34" charset="0"/>
          <a:cs typeface="Segoe UI Historic" panose="020B0502040204020203" pitchFamily="34" charset="0"/>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714163-3297-43B0-A257-57FFABC7AD21}" type="doc">
      <dgm:prSet loTypeId="urn:microsoft.com/office/officeart/2005/8/layout/pList2" loCatId="list" qsTypeId="urn:microsoft.com/office/officeart/2005/8/quickstyle/simple1" qsCatId="simple" csTypeId="urn:microsoft.com/office/officeart/2005/8/colors/accent1_2" csCatId="accent1" phldr="1"/>
      <dgm:spPr/>
    </dgm:pt>
    <dgm:pt modelId="{774033B1-3336-4F12-B15F-AE9B8E292E80}">
      <dgm:prSet phldrT="[Text]" custT="1"/>
      <dgm:spPr>
        <a:ln>
          <a:solidFill>
            <a:schemeClr val="accent2"/>
          </a:solidFill>
        </a:ln>
      </dgm:spPr>
      <dgm:t>
        <a:bodyPr/>
        <a:lstStyle/>
        <a:p>
          <a:r>
            <a:rPr lang="en-GB" sz="1100">
              <a:solidFill>
                <a:srgbClr val="5C1D54"/>
              </a:solidFill>
            </a:rPr>
            <a:t>Process workshop held with key members of the project team</a:t>
          </a:r>
        </a:p>
      </dgm:t>
    </dgm:pt>
    <dgm:pt modelId="{C6AED981-DFE9-4512-9AA6-9B8CF9B177BF}" type="parTrans" cxnId="{9DDEDEC7-4632-477E-86C7-CF19C4322CA3}">
      <dgm:prSet/>
      <dgm:spPr/>
      <dgm:t>
        <a:bodyPr/>
        <a:lstStyle/>
        <a:p>
          <a:endParaRPr lang="en-GB"/>
        </a:p>
      </dgm:t>
    </dgm:pt>
    <dgm:pt modelId="{5D835A26-AAF4-4AF2-AFC4-331559ACEF88}" type="sibTrans" cxnId="{9DDEDEC7-4632-477E-86C7-CF19C4322CA3}">
      <dgm:prSet/>
      <dgm:spPr/>
      <dgm:t>
        <a:bodyPr/>
        <a:lstStyle/>
        <a:p>
          <a:endParaRPr lang="en-GB"/>
        </a:p>
      </dgm:t>
    </dgm:pt>
    <dgm:pt modelId="{C89B8C71-FFB7-42EE-A221-137FA11CC46A}">
      <dgm:prSet phldrT="[Text]" custT="1"/>
      <dgm:spPr>
        <a:ln>
          <a:solidFill>
            <a:schemeClr val="accent2"/>
          </a:solidFill>
        </a:ln>
      </dgm:spPr>
      <dgm:t>
        <a:bodyPr/>
        <a:lstStyle/>
        <a:p>
          <a:pPr>
            <a:spcAft>
              <a:spcPts val="0"/>
            </a:spcAft>
          </a:pPr>
          <a:r>
            <a:rPr lang="en-GB" sz="1400" b="1">
              <a:solidFill>
                <a:srgbClr val="5C1D54"/>
              </a:solidFill>
            </a:rPr>
            <a:t>97</a:t>
          </a:r>
        </a:p>
        <a:p>
          <a:pPr>
            <a:spcAft>
              <a:spcPct val="35000"/>
            </a:spcAft>
          </a:pPr>
          <a:r>
            <a:rPr lang="en-GB" sz="1100">
              <a:solidFill>
                <a:srgbClr val="5C1D54"/>
              </a:solidFill>
            </a:rPr>
            <a:t>Depth telephone interviews with Site Managers and FE Tutors</a:t>
          </a:r>
        </a:p>
      </dgm:t>
    </dgm:pt>
    <dgm:pt modelId="{9A430824-0A4F-40A1-A406-1F0147E88C13}" type="parTrans" cxnId="{BD229C28-7DFE-4C45-8238-A44074B1CF30}">
      <dgm:prSet/>
      <dgm:spPr/>
      <dgm:t>
        <a:bodyPr/>
        <a:lstStyle/>
        <a:p>
          <a:endParaRPr lang="en-GB"/>
        </a:p>
      </dgm:t>
    </dgm:pt>
    <dgm:pt modelId="{3C2F01F4-4BFC-412F-B937-7600ABE353E4}" type="sibTrans" cxnId="{BD229C28-7DFE-4C45-8238-A44074B1CF30}">
      <dgm:prSet/>
      <dgm:spPr/>
      <dgm:t>
        <a:bodyPr/>
        <a:lstStyle/>
        <a:p>
          <a:endParaRPr lang="en-GB"/>
        </a:p>
      </dgm:t>
    </dgm:pt>
    <dgm:pt modelId="{4B9FAEC4-9FB8-436D-A803-14FCBBAA0937}">
      <dgm:prSet phldrT="[Text]" custT="1"/>
      <dgm:spPr>
        <a:ln>
          <a:solidFill>
            <a:schemeClr val="accent2"/>
          </a:solidFill>
        </a:ln>
      </dgm:spPr>
      <dgm:t>
        <a:bodyPr/>
        <a:lstStyle/>
        <a:p>
          <a:r>
            <a:rPr lang="en-GB" sz="1100">
              <a:solidFill>
                <a:srgbClr val="5C1D54"/>
              </a:solidFill>
            </a:rPr>
            <a:t>Analysis of national CQR data</a:t>
          </a:r>
        </a:p>
      </dgm:t>
    </dgm:pt>
    <dgm:pt modelId="{CE2D2C7E-9209-467B-A246-54F8A08F9A43}" type="parTrans" cxnId="{A6D90A25-2506-48D6-812C-8D51B68C0556}">
      <dgm:prSet/>
      <dgm:spPr/>
      <dgm:t>
        <a:bodyPr/>
        <a:lstStyle/>
        <a:p>
          <a:endParaRPr lang="en-GB"/>
        </a:p>
      </dgm:t>
    </dgm:pt>
    <dgm:pt modelId="{44E37E96-87CB-4E17-A442-C6E6FA1BF347}" type="sibTrans" cxnId="{A6D90A25-2506-48D6-812C-8D51B68C0556}">
      <dgm:prSet/>
      <dgm:spPr/>
      <dgm:t>
        <a:bodyPr/>
        <a:lstStyle/>
        <a:p>
          <a:endParaRPr lang="en-GB"/>
        </a:p>
      </dgm:t>
    </dgm:pt>
    <dgm:pt modelId="{434E9A19-D2A5-4314-AFC2-1BB662BF8EF0}">
      <dgm:prSet phldrT="[Text]" custT="1"/>
      <dgm:spPr>
        <a:ln>
          <a:solidFill>
            <a:schemeClr val="accent2"/>
          </a:solidFill>
        </a:ln>
      </dgm:spPr>
      <dgm:t>
        <a:bodyPr/>
        <a:lstStyle/>
        <a:p>
          <a:r>
            <a:rPr lang="en-GB" sz="1100">
              <a:solidFill>
                <a:srgbClr val="5C1D54"/>
              </a:solidFill>
            </a:rPr>
            <a:t>Review of site specific CQR reports pre- and post- brickwork masterclass*</a:t>
          </a:r>
        </a:p>
      </dgm:t>
    </dgm:pt>
    <dgm:pt modelId="{DDC0413B-C1CA-4744-8AB1-9CC99DF48AD0}" type="parTrans" cxnId="{03D8F223-CB43-49BB-A005-814E3383831E}">
      <dgm:prSet/>
      <dgm:spPr/>
      <dgm:t>
        <a:bodyPr/>
        <a:lstStyle/>
        <a:p>
          <a:endParaRPr lang="en-GB"/>
        </a:p>
      </dgm:t>
    </dgm:pt>
    <dgm:pt modelId="{2AA4C91F-C7C5-4C9D-8DC8-A1F5BE99CE1B}" type="sibTrans" cxnId="{03D8F223-CB43-49BB-A005-814E3383831E}">
      <dgm:prSet/>
      <dgm:spPr/>
      <dgm:t>
        <a:bodyPr/>
        <a:lstStyle/>
        <a:p>
          <a:endParaRPr lang="en-GB"/>
        </a:p>
      </dgm:t>
    </dgm:pt>
    <dgm:pt modelId="{0CAC6E0A-CDC9-4233-9C71-5A13C0C30356}">
      <dgm:prSet phldrT="[Text]" custT="1"/>
      <dgm:spPr>
        <a:ln>
          <a:solidFill>
            <a:schemeClr val="accent2"/>
          </a:solidFill>
        </a:ln>
      </dgm:spPr>
      <dgm:t>
        <a:bodyPr/>
        <a:lstStyle/>
        <a:p>
          <a:r>
            <a:rPr lang="en-GB" sz="1100">
              <a:solidFill>
                <a:srgbClr val="5C1D54"/>
              </a:solidFill>
            </a:rPr>
            <a:t>Analysis of Post-on-site brickwork masterclass feedback survey </a:t>
          </a:r>
          <a:r>
            <a:rPr lang="en-GB" sz="900">
              <a:solidFill>
                <a:srgbClr val="5C1D54"/>
              </a:solidFill>
            </a:rPr>
            <a:t>(administered by NHBC)</a:t>
          </a:r>
          <a:endParaRPr lang="en-GB" sz="1100">
            <a:solidFill>
              <a:srgbClr val="5C1D54"/>
            </a:solidFill>
          </a:endParaRPr>
        </a:p>
      </dgm:t>
    </dgm:pt>
    <dgm:pt modelId="{25EDACF7-0F8D-4D3B-83CB-4A979ED7466B}" type="parTrans" cxnId="{1266CCA4-5716-4EF7-B683-47CB62273EBC}">
      <dgm:prSet/>
      <dgm:spPr/>
      <dgm:t>
        <a:bodyPr/>
        <a:lstStyle/>
        <a:p>
          <a:endParaRPr lang="en-GB"/>
        </a:p>
      </dgm:t>
    </dgm:pt>
    <dgm:pt modelId="{8AB95F0F-6BEE-4064-A60B-71A4AF0D2D87}" type="sibTrans" cxnId="{1266CCA4-5716-4EF7-B683-47CB62273EBC}">
      <dgm:prSet/>
      <dgm:spPr/>
      <dgm:t>
        <a:bodyPr/>
        <a:lstStyle/>
        <a:p>
          <a:endParaRPr lang="en-GB"/>
        </a:p>
      </dgm:t>
    </dgm:pt>
    <dgm:pt modelId="{40A3A921-A079-4CC7-A1F6-62CF7ED5FDCB}">
      <dgm:prSet phldrT="[Text]" custT="1"/>
      <dgm:spPr>
        <a:ln>
          <a:solidFill>
            <a:schemeClr val="accent2"/>
          </a:solidFill>
        </a:ln>
      </dgm:spPr>
      <dgm:t>
        <a:bodyPr/>
        <a:lstStyle/>
        <a:p>
          <a:r>
            <a:rPr lang="en-GB" sz="1100">
              <a:solidFill>
                <a:srgbClr val="5C1D54"/>
              </a:solidFill>
            </a:rPr>
            <a:t>Analysis of Post-FE face-to-face brickwork masterclass feedback survey</a:t>
          </a:r>
        </a:p>
      </dgm:t>
    </dgm:pt>
    <dgm:pt modelId="{30566902-9425-4D05-9082-17DF8D7F863C}" type="parTrans" cxnId="{2213938D-9787-48A4-A823-1B8B95100318}">
      <dgm:prSet/>
      <dgm:spPr/>
      <dgm:t>
        <a:bodyPr/>
        <a:lstStyle/>
        <a:p>
          <a:endParaRPr lang="en-GB"/>
        </a:p>
      </dgm:t>
    </dgm:pt>
    <dgm:pt modelId="{1E577705-33A0-49A7-B119-4AE15102FBD1}" type="sibTrans" cxnId="{2213938D-9787-48A4-A823-1B8B95100318}">
      <dgm:prSet/>
      <dgm:spPr/>
      <dgm:t>
        <a:bodyPr/>
        <a:lstStyle/>
        <a:p>
          <a:endParaRPr lang="en-GB"/>
        </a:p>
      </dgm:t>
    </dgm:pt>
    <dgm:pt modelId="{C4DA54A1-BCFA-461B-B724-56613A2D7C8D}" type="pres">
      <dgm:prSet presAssocID="{A2714163-3297-43B0-A257-57FFABC7AD21}" presName="Name0" presStyleCnt="0">
        <dgm:presLayoutVars>
          <dgm:dir/>
          <dgm:resizeHandles val="exact"/>
        </dgm:presLayoutVars>
      </dgm:prSet>
      <dgm:spPr/>
    </dgm:pt>
    <dgm:pt modelId="{0AD26481-29F3-42CB-8A51-FDE3CD8B0BE2}" type="pres">
      <dgm:prSet presAssocID="{A2714163-3297-43B0-A257-57FFABC7AD21}" presName="bkgdShp" presStyleLbl="alignAccFollowNode1" presStyleIdx="0" presStyleCnt="1"/>
      <dgm:spPr>
        <a:ln>
          <a:solidFill>
            <a:schemeClr val="accent2">
              <a:alpha val="90000"/>
            </a:schemeClr>
          </a:solidFill>
        </a:ln>
      </dgm:spPr>
    </dgm:pt>
    <dgm:pt modelId="{FEE155C7-4F94-4D50-9CE9-6FCAF1F95279}" type="pres">
      <dgm:prSet presAssocID="{A2714163-3297-43B0-A257-57FFABC7AD21}" presName="linComp" presStyleCnt="0"/>
      <dgm:spPr/>
    </dgm:pt>
    <dgm:pt modelId="{FF11D45E-2FAE-4EDB-AB55-001E175E17B6}" type="pres">
      <dgm:prSet presAssocID="{40A3A921-A079-4CC7-A1F6-62CF7ED5FDCB}" presName="compNode" presStyleCnt="0"/>
      <dgm:spPr/>
    </dgm:pt>
    <dgm:pt modelId="{B91DD491-4565-4CBA-880D-BE73E2358C82}" type="pres">
      <dgm:prSet presAssocID="{40A3A921-A079-4CC7-A1F6-62CF7ED5FDCB}" presName="node" presStyleLbl="node1" presStyleIdx="0" presStyleCnt="6">
        <dgm:presLayoutVars>
          <dgm:bulletEnabled val="1"/>
        </dgm:presLayoutVars>
      </dgm:prSet>
      <dgm:spPr/>
    </dgm:pt>
    <dgm:pt modelId="{9B8788AE-7DC9-446A-AD22-5BCC66F41E5C}" type="pres">
      <dgm:prSet presAssocID="{40A3A921-A079-4CC7-A1F6-62CF7ED5FDCB}" presName="invisiNode" presStyleLbl="node1" presStyleIdx="0" presStyleCnt="6"/>
      <dgm:spPr/>
    </dgm:pt>
    <dgm:pt modelId="{7DF490B6-AF2F-4E5C-807F-646C01CF913F}" type="pres">
      <dgm:prSet presAssocID="{40A3A921-A079-4CC7-A1F6-62CF7ED5FDCB}" presName="imagNode"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a:solidFill>
            <a:schemeClr val="accent2"/>
          </a:solidFill>
        </a:ln>
      </dgm:spPr>
      <dgm:extLst>
        <a:ext uri="{E40237B7-FDA0-4F09-8148-C483321AD2D9}">
          <dgm14:cNvPr xmlns:dgm14="http://schemas.microsoft.com/office/drawing/2010/diagram" id="0" name="" descr="Clipboard with solid fill"/>
        </a:ext>
      </dgm:extLst>
    </dgm:pt>
    <dgm:pt modelId="{49E80C40-8001-4EEC-9DF0-41C79E5A6CB9}" type="pres">
      <dgm:prSet presAssocID="{1E577705-33A0-49A7-B119-4AE15102FBD1}" presName="sibTrans" presStyleLbl="sibTrans2D1" presStyleIdx="0" presStyleCnt="0"/>
      <dgm:spPr/>
    </dgm:pt>
    <dgm:pt modelId="{2CBC6D95-0DFF-48A4-820D-6DBA8C0DE3C2}" type="pres">
      <dgm:prSet presAssocID="{774033B1-3336-4F12-B15F-AE9B8E292E80}" presName="compNode" presStyleCnt="0"/>
      <dgm:spPr/>
    </dgm:pt>
    <dgm:pt modelId="{A45D6E68-8DEA-4FAB-9823-0F1EE7B4041D}" type="pres">
      <dgm:prSet presAssocID="{774033B1-3336-4F12-B15F-AE9B8E292E80}" presName="node" presStyleLbl="node1" presStyleIdx="1" presStyleCnt="6">
        <dgm:presLayoutVars>
          <dgm:bulletEnabled val="1"/>
        </dgm:presLayoutVars>
      </dgm:prSet>
      <dgm:spPr/>
    </dgm:pt>
    <dgm:pt modelId="{47F2A76A-C551-4E79-89BA-BBC2F08B3FBB}" type="pres">
      <dgm:prSet presAssocID="{774033B1-3336-4F12-B15F-AE9B8E292E80}" presName="invisiNode" presStyleLbl="node1" presStyleIdx="1" presStyleCnt="6"/>
      <dgm:spPr/>
    </dgm:pt>
    <dgm:pt modelId="{73B6BFE2-2FD5-4A13-A230-85F615AF5FF8}" type="pres">
      <dgm:prSet presAssocID="{774033B1-3336-4F12-B15F-AE9B8E292E80}" presName="imagNode" presStyleLbl="fgImgPlac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7000" b="-17000"/>
          </a:stretch>
        </a:blipFill>
        <a:ln>
          <a:solidFill>
            <a:schemeClr val="accent2"/>
          </a:solidFill>
        </a:ln>
      </dgm:spPr>
      <dgm:extLst>
        <a:ext uri="{E40237B7-FDA0-4F09-8148-C483321AD2D9}">
          <dgm14:cNvPr xmlns:dgm14="http://schemas.microsoft.com/office/drawing/2010/diagram" id="0" name="" descr="Online meeting with solid fill"/>
        </a:ext>
      </dgm:extLst>
    </dgm:pt>
    <dgm:pt modelId="{0FA6EE45-26F5-4B48-B94A-5A334C4EFDA6}" type="pres">
      <dgm:prSet presAssocID="{5D835A26-AAF4-4AF2-AFC4-331559ACEF88}" presName="sibTrans" presStyleLbl="sibTrans2D1" presStyleIdx="0" presStyleCnt="0"/>
      <dgm:spPr/>
    </dgm:pt>
    <dgm:pt modelId="{1CA4B4E9-0A39-424E-9204-5423D3C0C91E}" type="pres">
      <dgm:prSet presAssocID="{C89B8C71-FFB7-42EE-A221-137FA11CC46A}" presName="compNode" presStyleCnt="0"/>
      <dgm:spPr/>
    </dgm:pt>
    <dgm:pt modelId="{0A6E95F4-0CE2-401E-A364-F1046E813313}" type="pres">
      <dgm:prSet presAssocID="{C89B8C71-FFB7-42EE-A221-137FA11CC46A}" presName="node" presStyleLbl="node1" presStyleIdx="2" presStyleCnt="6">
        <dgm:presLayoutVars>
          <dgm:bulletEnabled val="1"/>
        </dgm:presLayoutVars>
      </dgm:prSet>
      <dgm:spPr/>
    </dgm:pt>
    <dgm:pt modelId="{FF684C3E-48A4-4568-9423-336ABEA5F306}" type="pres">
      <dgm:prSet presAssocID="{C89B8C71-FFB7-42EE-A221-137FA11CC46A}" presName="invisiNode" presStyleLbl="node1" presStyleIdx="2" presStyleCnt="6"/>
      <dgm:spPr/>
    </dgm:pt>
    <dgm:pt modelId="{9C29CFD0-2F09-4CBE-A52C-04B9E9434C01}" type="pres">
      <dgm:prSet presAssocID="{C89B8C71-FFB7-42EE-A221-137FA11CC46A}" presName="imagNode" presStyleLbl="fgImgPlac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a:solidFill>
            <a:schemeClr val="accent2"/>
          </a:solidFill>
        </a:ln>
      </dgm:spPr>
      <dgm:extLst>
        <a:ext uri="{E40237B7-FDA0-4F09-8148-C483321AD2D9}">
          <dgm14:cNvPr xmlns:dgm14="http://schemas.microsoft.com/office/drawing/2010/diagram" id="0" name="" descr="Receiver with solid fill"/>
        </a:ext>
      </dgm:extLst>
    </dgm:pt>
    <dgm:pt modelId="{E5075AD8-3BD1-4E13-ADA9-0329C1395DFC}" type="pres">
      <dgm:prSet presAssocID="{3C2F01F4-4BFC-412F-B937-7600ABE353E4}" presName="sibTrans" presStyleLbl="sibTrans2D1" presStyleIdx="0" presStyleCnt="0"/>
      <dgm:spPr/>
    </dgm:pt>
    <dgm:pt modelId="{A0A3E10E-9F19-49BC-9742-A5E32EF07302}" type="pres">
      <dgm:prSet presAssocID="{4B9FAEC4-9FB8-436D-A803-14FCBBAA0937}" presName="compNode" presStyleCnt="0"/>
      <dgm:spPr/>
    </dgm:pt>
    <dgm:pt modelId="{62090BE9-1AA9-4E7F-904F-D18E1D9AD49A}" type="pres">
      <dgm:prSet presAssocID="{4B9FAEC4-9FB8-436D-A803-14FCBBAA0937}" presName="node" presStyleLbl="node1" presStyleIdx="3" presStyleCnt="6">
        <dgm:presLayoutVars>
          <dgm:bulletEnabled val="1"/>
        </dgm:presLayoutVars>
      </dgm:prSet>
      <dgm:spPr/>
    </dgm:pt>
    <dgm:pt modelId="{E0797FEA-1982-497B-A5D9-F73C60474155}" type="pres">
      <dgm:prSet presAssocID="{4B9FAEC4-9FB8-436D-A803-14FCBBAA0937}" presName="invisiNode" presStyleLbl="node1" presStyleIdx="3" presStyleCnt="6"/>
      <dgm:spPr/>
    </dgm:pt>
    <dgm:pt modelId="{B6C63E37-0D84-46B0-A7B8-20497701F3E4}" type="pres">
      <dgm:prSet presAssocID="{4B9FAEC4-9FB8-436D-A803-14FCBBAA0937}" presName="imagNode" presStyleLbl="fgImgPlac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4000" b="-4000"/>
          </a:stretch>
        </a:blipFill>
        <a:ln>
          <a:solidFill>
            <a:schemeClr val="accent2"/>
          </a:solidFill>
        </a:ln>
      </dgm:spPr>
      <dgm:extLst>
        <a:ext uri="{E40237B7-FDA0-4F09-8148-C483321AD2D9}">
          <dgm14:cNvPr xmlns:dgm14="http://schemas.microsoft.com/office/drawing/2010/diagram" id="0" name="" descr="Research with solid fill"/>
        </a:ext>
      </dgm:extLst>
    </dgm:pt>
    <dgm:pt modelId="{2CE72254-AD47-40C3-AF0B-C10D2E06B09D}" type="pres">
      <dgm:prSet presAssocID="{44E37E96-87CB-4E17-A442-C6E6FA1BF347}" presName="sibTrans" presStyleLbl="sibTrans2D1" presStyleIdx="0" presStyleCnt="0"/>
      <dgm:spPr/>
    </dgm:pt>
    <dgm:pt modelId="{E07F404D-719E-498D-A2D1-9263A222BCFD}" type="pres">
      <dgm:prSet presAssocID="{0CAC6E0A-CDC9-4233-9C71-5A13C0C30356}" presName="compNode" presStyleCnt="0"/>
      <dgm:spPr/>
    </dgm:pt>
    <dgm:pt modelId="{99EBCC08-39FD-4537-8843-298A7AA800FA}" type="pres">
      <dgm:prSet presAssocID="{0CAC6E0A-CDC9-4233-9C71-5A13C0C30356}" presName="node" presStyleLbl="node1" presStyleIdx="4" presStyleCnt="6">
        <dgm:presLayoutVars>
          <dgm:bulletEnabled val="1"/>
        </dgm:presLayoutVars>
      </dgm:prSet>
      <dgm:spPr/>
    </dgm:pt>
    <dgm:pt modelId="{1111C88E-10F6-4986-B6DF-78F4FF552810}" type="pres">
      <dgm:prSet presAssocID="{0CAC6E0A-CDC9-4233-9C71-5A13C0C30356}" presName="invisiNode" presStyleLbl="node1" presStyleIdx="4" presStyleCnt="6"/>
      <dgm:spPr/>
    </dgm:pt>
    <dgm:pt modelId="{1C1138A8-F211-43DC-A338-EC78FD2E7744}" type="pres">
      <dgm:prSet presAssocID="{0CAC6E0A-CDC9-4233-9C71-5A13C0C30356}" presName="imagNode" presStyleLbl="fgImgPlace1" presStyleIdx="4"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a:solidFill>
            <a:schemeClr val="accent2"/>
          </a:solidFill>
        </a:ln>
      </dgm:spPr>
      <dgm:extLst>
        <a:ext uri="{E40237B7-FDA0-4F09-8148-C483321AD2D9}">
          <dgm14:cNvPr xmlns:dgm14="http://schemas.microsoft.com/office/drawing/2010/diagram" id="0" name="" descr="Clipboard with solid fill"/>
        </a:ext>
      </dgm:extLst>
    </dgm:pt>
    <dgm:pt modelId="{0C08F180-5C58-441D-ACC8-C447B8953577}" type="pres">
      <dgm:prSet presAssocID="{8AB95F0F-6BEE-4064-A60B-71A4AF0D2D87}" presName="sibTrans" presStyleLbl="sibTrans2D1" presStyleIdx="0" presStyleCnt="0"/>
      <dgm:spPr/>
    </dgm:pt>
    <dgm:pt modelId="{88C7CB88-22AC-408A-8CEA-5C406139B1B3}" type="pres">
      <dgm:prSet presAssocID="{434E9A19-D2A5-4314-AFC2-1BB662BF8EF0}" presName="compNode" presStyleCnt="0"/>
      <dgm:spPr/>
    </dgm:pt>
    <dgm:pt modelId="{6C137C87-F66C-4AFF-B9DF-1DDEC51953D5}" type="pres">
      <dgm:prSet presAssocID="{434E9A19-D2A5-4314-AFC2-1BB662BF8EF0}" presName="node" presStyleLbl="node1" presStyleIdx="5" presStyleCnt="6">
        <dgm:presLayoutVars>
          <dgm:bulletEnabled val="1"/>
        </dgm:presLayoutVars>
      </dgm:prSet>
      <dgm:spPr/>
    </dgm:pt>
    <dgm:pt modelId="{52AF9BA6-4A15-4925-B184-E90684564DCD}" type="pres">
      <dgm:prSet presAssocID="{434E9A19-D2A5-4314-AFC2-1BB662BF8EF0}" presName="invisiNode" presStyleLbl="node1" presStyleIdx="5" presStyleCnt="6"/>
      <dgm:spPr/>
    </dgm:pt>
    <dgm:pt modelId="{800D3816-9C2A-444A-B371-3F4C96055E83}" type="pres">
      <dgm:prSet presAssocID="{434E9A19-D2A5-4314-AFC2-1BB662BF8EF0}" presName="imagNode" presStyleLbl="fgImgPlace1" presStyleIdx="5"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13000" r="-13000"/>
          </a:stretch>
        </a:blipFill>
        <a:ln>
          <a:solidFill>
            <a:schemeClr val="accent2"/>
          </a:solidFill>
        </a:ln>
      </dgm:spPr>
      <dgm:extLst>
        <a:ext uri="{E40237B7-FDA0-4F09-8148-C483321AD2D9}">
          <dgm14:cNvPr xmlns:dgm14="http://schemas.microsoft.com/office/drawing/2010/diagram" id="0" name="" descr="Building Brick Wall with solid fill"/>
        </a:ext>
      </dgm:extLst>
    </dgm:pt>
  </dgm:ptLst>
  <dgm:cxnLst>
    <dgm:cxn modelId="{03D8F223-CB43-49BB-A005-814E3383831E}" srcId="{A2714163-3297-43B0-A257-57FFABC7AD21}" destId="{434E9A19-D2A5-4314-AFC2-1BB662BF8EF0}" srcOrd="5" destOrd="0" parTransId="{DDC0413B-C1CA-4744-8AB1-9CC99DF48AD0}" sibTransId="{2AA4C91F-C7C5-4C9D-8DC8-A1F5BE99CE1B}"/>
    <dgm:cxn modelId="{A6D90A25-2506-48D6-812C-8D51B68C0556}" srcId="{A2714163-3297-43B0-A257-57FFABC7AD21}" destId="{4B9FAEC4-9FB8-436D-A803-14FCBBAA0937}" srcOrd="3" destOrd="0" parTransId="{CE2D2C7E-9209-467B-A246-54F8A08F9A43}" sibTransId="{44E37E96-87CB-4E17-A442-C6E6FA1BF347}"/>
    <dgm:cxn modelId="{C7053025-929D-4B5F-A21B-ED631C8E51B1}" type="presOf" srcId="{3C2F01F4-4BFC-412F-B937-7600ABE353E4}" destId="{E5075AD8-3BD1-4E13-ADA9-0329C1395DFC}" srcOrd="0" destOrd="0" presId="urn:microsoft.com/office/officeart/2005/8/layout/pList2"/>
    <dgm:cxn modelId="{BD229C28-7DFE-4C45-8238-A44074B1CF30}" srcId="{A2714163-3297-43B0-A257-57FFABC7AD21}" destId="{C89B8C71-FFB7-42EE-A221-137FA11CC46A}" srcOrd="2" destOrd="0" parTransId="{9A430824-0A4F-40A1-A406-1F0147E88C13}" sibTransId="{3C2F01F4-4BFC-412F-B937-7600ABE353E4}"/>
    <dgm:cxn modelId="{D5EE1A48-60F8-4A32-ADCD-FEE3FD39722E}" type="presOf" srcId="{40A3A921-A079-4CC7-A1F6-62CF7ED5FDCB}" destId="{B91DD491-4565-4CBA-880D-BE73E2358C82}" srcOrd="0" destOrd="0" presId="urn:microsoft.com/office/officeart/2005/8/layout/pList2"/>
    <dgm:cxn modelId="{462F4D79-B392-49E0-B87F-B2E533AB5BBC}" type="presOf" srcId="{5D835A26-AAF4-4AF2-AFC4-331559ACEF88}" destId="{0FA6EE45-26F5-4B48-B94A-5A334C4EFDA6}" srcOrd="0" destOrd="0" presId="urn:microsoft.com/office/officeart/2005/8/layout/pList2"/>
    <dgm:cxn modelId="{7D15E08B-1829-46D6-9CFB-337AF8FD35B0}" type="presOf" srcId="{8AB95F0F-6BEE-4064-A60B-71A4AF0D2D87}" destId="{0C08F180-5C58-441D-ACC8-C447B8953577}" srcOrd="0" destOrd="0" presId="urn:microsoft.com/office/officeart/2005/8/layout/pList2"/>
    <dgm:cxn modelId="{2213938D-9787-48A4-A823-1B8B95100318}" srcId="{A2714163-3297-43B0-A257-57FFABC7AD21}" destId="{40A3A921-A079-4CC7-A1F6-62CF7ED5FDCB}" srcOrd="0" destOrd="0" parTransId="{30566902-9425-4D05-9082-17DF8D7F863C}" sibTransId="{1E577705-33A0-49A7-B119-4AE15102FBD1}"/>
    <dgm:cxn modelId="{C6B09599-B701-4D74-90E0-3700F7235746}" type="presOf" srcId="{44E37E96-87CB-4E17-A442-C6E6FA1BF347}" destId="{2CE72254-AD47-40C3-AF0B-C10D2E06B09D}" srcOrd="0" destOrd="0" presId="urn:microsoft.com/office/officeart/2005/8/layout/pList2"/>
    <dgm:cxn modelId="{7088BAA0-7321-4BAC-85D7-0C1DB765DE59}" type="presOf" srcId="{774033B1-3336-4F12-B15F-AE9B8E292E80}" destId="{A45D6E68-8DEA-4FAB-9823-0F1EE7B4041D}" srcOrd="0" destOrd="0" presId="urn:microsoft.com/office/officeart/2005/8/layout/pList2"/>
    <dgm:cxn modelId="{39C9A9A3-A826-4CEC-AC69-3872F61B6836}" type="presOf" srcId="{4B9FAEC4-9FB8-436D-A803-14FCBBAA0937}" destId="{62090BE9-1AA9-4E7F-904F-D18E1D9AD49A}" srcOrd="0" destOrd="0" presId="urn:microsoft.com/office/officeart/2005/8/layout/pList2"/>
    <dgm:cxn modelId="{1266CCA4-5716-4EF7-B683-47CB62273EBC}" srcId="{A2714163-3297-43B0-A257-57FFABC7AD21}" destId="{0CAC6E0A-CDC9-4233-9C71-5A13C0C30356}" srcOrd="4" destOrd="0" parTransId="{25EDACF7-0F8D-4D3B-83CB-4A979ED7466B}" sibTransId="{8AB95F0F-6BEE-4064-A60B-71A4AF0D2D87}"/>
    <dgm:cxn modelId="{3C6FEDBB-2A3F-4925-A884-56FB805F225F}" type="presOf" srcId="{1E577705-33A0-49A7-B119-4AE15102FBD1}" destId="{49E80C40-8001-4EEC-9DF0-41C79E5A6CB9}" srcOrd="0" destOrd="0" presId="urn:microsoft.com/office/officeart/2005/8/layout/pList2"/>
    <dgm:cxn modelId="{9DDEDEC7-4632-477E-86C7-CF19C4322CA3}" srcId="{A2714163-3297-43B0-A257-57FFABC7AD21}" destId="{774033B1-3336-4F12-B15F-AE9B8E292E80}" srcOrd="1" destOrd="0" parTransId="{C6AED981-DFE9-4512-9AA6-9B8CF9B177BF}" sibTransId="{5D835A26-AAF4-4AF2-AFC4-331559ACEF88}"/>
    <dgm:cxn modelId="{09CE9BC8-66A0-47F6-B6FB-6D9985BC757B}" type="presOf" srcId="{C89B8C71-FFB7-42EE-A221-137FA11CC46A}" destId="{0A6E95F4-0CE2-401E-A364-F1046E813313}" srcOrd="0" destOrd="0" presId="urn:microsoft.com/office/officeart/2005/8/layout/pList2"/>
    <dgm:cxn modelId="{C98676CE-CDB9-40B0-AD21-412FB70B55B5}" type="presOf" srcId="{434E9A19-D2A5-4314-AFC2-1BB662BF8EF0}" destId="{6C137C87-F66C-4AFF-B9DF-1DDEC51953D5}" srcOrd="0" destOrd="0" presId="urn:microsoft.com/office/officeart/2005/8/layout/pList2"/>
    <dgm:cxn modelId="{7BF01EF7-3D3D-4276-948A-D668B04B206E}" type="presOf" srcId="{A2714163-3297-43B0-A257-57FFABC7AD21}" destId="{C4DA54A1-BCFA-461B-B724-56613A2D7C8D}" srcOrd="0" destOrd="0" presId="urn:microsoft.com/office/officeart/2005/8/layout/pList2"/>
    <dgm:cxn modelId="{85DF81FA-BDE3-4CB4-A06C-ABE6605805B9}" type="presOf" srcId="{0CAC6E0A-CDC9-4233-9C71-5A13C0C30356}" destId="{99EBCC08-39FD-4537-8843-298A7AA800FA}" srcOrd="0" destOrd="0" presId="urn:microsoft.com/office/officeart/2005/8/layout/pList2"/>
    <dgm:cxn modelId="{6DC3A201-2FD9-49ED-AE32-2736F5CAC531}" type="presParOf" srcId="{C4DA54A1-BCFA-461B-B724-56613A2D7C8D}" destId="{0AD26481-29F3-42CB-8A51-FDE3CD8B0BE2}" srcOrd="0" destOrd="0" presId="urn:microsoft.com/office/officeart/2005/8/layout/pList2"/>
    <dgm:cxn modelId="{A961F6E2-78BD-431F-87F1-43AA003B6AF5}" type="presParOf" srcId="{C4DA54A1-BCFA-461B-B724-56613A2D7C8D}" destId="{FEE155C7-4F94-4D50-9CE9-6FCAF1F95279}" srcOrd="1" destOrd="0" presId="urn:microsoft.com/office/officeart/2005/8/layout/pList2"/>
    <dgm:cxn modelId="{C0E5BB65-E435-4865-BF7A-F29CDC529768}" type="presParOf" srcId="{FEE155C7-4F94-4D50-9CE9-6FCAF1F95279}" destId="{FF11D45E-2FAE-4EDB-AB55-001E175E17B6}" srcOrd="0" destOrd="0" presId="urn:microsoft.com/office/officeart/2005/8/layout/pList2"/>
    <dgm:cxn modelId="{BCA5026E-14C0-49C8-8B4E-1E489EFE2021}" type="presParOf" srcId="{FF11D45E-2FAE-4EDB-AB55-001E175E17B6}" destId="{B91DD491-4565-4CBA-880D-BE73E2358C82}" srcOrd="0" destOrd="0" presId="urn:microsoft.com/office/officeart/2005/8/layout/pList2"/>
    <dgm:cxn modelId="{2B497EEC-D714-4007-A955-BA46ADB1BDF8}" type="presParOf" srcId="{FF11D45E-2FAE-4EDB-AB55-001E175E17B6}" destId="{9B8788AE-7DC9-446A-AD22-5BCC66F41E5C}" srcOrd="1" destOrd="0" presId="urn:microsoft.com/office/officeart/2005/8/layout/pList2"/>
    <dgm:cxn modelId="{F4327219-EBE1-4636-93DE-684BDD3F0503}" type="presParOf" srcId="{FF11D45E-2FAE-4EDB-AB55-001E175E17B6}" destId="{7DF490B6-AF2F-4E5C-807F-646C01CF913F}" srcOrd="2" destOrd="0" presId="urn:microsoft.com/office/officeart/2005/8/layout/pList2"/>
    <dgm:cxn modelId="{FA201235-58A0-4A38-8285-9CD7922C0150}" type="presParOf" srcId="{FEE155C7-4F94-4D50-9CE9-6FCAF1F95279}" destId="{49E80C40-8001-4EEC-9DF0-41C79E5A6CB9}" srcOrd="1" destOrd="0" presId="urn:microsoft.com/office/officeart/2005/8/layout/pList2"/>
    <dgm:cxn modelId="{B7649A65-BF63-448B-8568-EAEE672B043B}" type="presParOf" srcId="{FEE155C7-4F94-4D50-9CE9-6FCAF1F95279}" destId="{2CBC6D95-0DFF-48A4-820D-6DBA8C0DE3C2}" srcOrd="2" destOrd="0" presId="urn:microsoft.com/office/officeart/2005/8/layout/pList2"/>
    <dgm:cxn modelId="{37AE8C5C-1FAA-4354-94BC-F0CF8A991D7F}" type="presParOf" srcId="{2CBC6D95-0DFF-48A4-820D-6DBA8C0DE3C2}" destId="{A45D6E68-8DEA-4FAB-9823-0F1EE7B4041D}" srcOrd="0" destOrd="0" presId="urn:microsoft.com/office/officeart/2005/8/layout/pList2"/>
    <dgm:cxn modelId="{573ABAE9-4F9C-4012-9B98-678288DEC8CB}" type="presParOf" srcId="{2CBC6D95-0DFF-48A4-820D-6DBA8C0DE3C2}" destId="{47F2A76A-C551-4E79-89BA-BBC2F08B3FBB}" srcOrd="1" destOrd="0" presId="urn:microsoft.com/office/officeart/2005/8/layout/pList2"/>
    <dgm:cxn modelId="{74579B6B-1AE0-4E1F-9E2F-23DA12A6E39F}" type="presParOf" srcId="{2CBC6D95-0DFF-48A4-820D-6DBA8C0DE3C2}" destId="{73B6BFE2-2FD5-4A13-A230-85F615AF5FF8}" srcOrd="2" destOrd="0" presId="urn:microsoft.com/office/officeart/2005/8/layout/pList2"/>
    <dgm:cxn modelId="{FBCE8E65-DEAA-4F77-9541-BA80189EE805}" type="presParOf" srcId="{FEE155C7-4F94-4D50-9CE9-6FCAF1F95279}" destId="{0FA6EE45-26F5-4B48-B94A-5A334C4EFDA6}" srcOrd="3" destOrd="0" presId="urn:microsoft.com/office/officeart/2005/8/layout/pList2"/>
    <dgm:cxn modelId="{EC20798C-AE31-4F0F-8F67-3A33E3377208}" type="presParOf" srcId="{FEE155C7-4F94-4D50-9CE9-6FCAF1F95279}" destId="{1CA4B4E9-0A39-424E-9204-5423D3C0C91E}" srcOrd="4" destOrd="0" presId="urn:microsoft.com/office/officeart/2005/8/layout/pList2"/>
    <dgm:cxn modelId="{C2BC7D1D-EFC9-4543-AD8D-94674946F04B}" type="presParOf" srcId="{1CA4B4E9-0A39-424E-9204-5423D3C0C91E}" destId="{0A6E95F4-0CE2-401E-A364-F1046E813313}" srcOrd="0" destOrd="0" presId="urn:microsoft.com/office/officeart/2005/8/layout/pList2"/>
    <dgm:cxn modelId="{8997EB5E-9CDE-4AF0-8B22-78B0C11F4C0F}" type="presParOf" srcId="{1CA4B4E9-0A39-424E-9204-5423D3C0C91E}" destId="{FF684C3E-48A4-4568-9423-336ABEA5F306}" srcOrd="1" destOrd="0" presId="urn:microsoft.com/office/officeart/2005/8/layout/pList2"/>
    <dgm:cxn modelId="{AB3ECE90-1746-4195-BFFE-AC4289A17ECF}" type="presParOf" srcId="{1CA4B4E9-0A39-424E-9204-5423D3C0C91E}" destId="{9C29CFD0-2F09-4CBE-A52C-04B9E9434C01}" srcOrd="2" destOrd="0" presId="urn:microsoft.com/office/officeart/2005/8/layout/pList2"/>
    <dgm:cxn modelId="{2C0DCBFB-F656-4EB8-9A33-210877291800}" type="presParOf" srcId="{FEE155C7-4F94-4D50-9CE9-6FCAF1F95279}" destId="{E5075AD8-3BD1-4E13-ADA9-0329C1395DFC}" srcOrd="5" destOrd="0" presId="urn:microsoft.com/office/officeart/2005/8/layout/pList2"/>
    <dgm:cxn modelId="{85F7903C-A121-488D-9AC9-47F438EB513E}" type="presParOf" srcId="{FEE155C7-4F94-4D50-9CE9-6FCAF1F95279}" destId="{A0A3E10E-9F19-49BC-9742-A5E32EF07302}" srcOrd="6" destOrd="0" presId="urn:microsoft.com/office/officeart/2005/8/layout/pList2"/>
    <dgm:cxn modelId="{D5A32DE2-B7BE-48B4-A346-E39D921C620F}" type="presParOf" srcId="{A0A3E10E-9F19-49BC-9742-A5E32EF07302}" destId="{62090BE9-1AA9-4E7F-904F-D18E1D9AD49A}" srcOrd="0" destOrd="0" presId="urn:microsoft.com/office/officeart/2005/8/layout/pList2"/>
    <dgm:cxn modelId="{C54233DE-490D-42A3-BE81-5B33A97DB0FE}" type="presParOf" srcId="{A0A3E10E-9F19-49BC-9742-A5E32EF07302}" destId="{E0797FEA-1982-497B-A5D9-F73C60474155}" srcOrd="1" destOrd="0" presId="urn:microsoft.com/office/officeart/2005/8/layout/pList2"/>
    <dgm:cxn modelId="{691663FF-8FC4-47FB-BEFE-EA8D93C92214}" type="presParOf" srcId="{A0A3E10E-9F19-49BC-9742-A5E32EF07302}" destId="{B6C63E37-0D84-46B0-A7B8-20497701F3E4}" srcOrd="2" destOrd="0" presId="urn:microsoft.com/office/officeart/2005/8/layout/pList2"/>
    <dgm:cxn modelId="{63242163-590A-4046-A34A-E087A3F1B2BD}" type="presParOf" srcId="{FEE155C7-4F94-4D50-9CE9-6FCAF1F95279}" destId="{2CE72254-AD47-40C3-AF0B-C10D2E06B09D}" srcOrd="7" destOrd="0" presId="urn:microsoft.com/office/officeart/2005/8/layout/pList2"/>
    <dgm:cxn modelId="{B56BA5BB-7667-436A-A971-69817F4E26E4}" type="presParOf" srcId="{FEE155C7-4F94-4D50-9CE9-6FCAF1F95279}" destId="{E07F404D-719E-498D-A2D1-9263A222BCFD}" srcOrd="8" destOrd="0" presId="urn:microsoft.com/office/officeart/2005/8/layout/pList2"/>
    <dgm:cxn modelId="{0BF52496-D14F-47B2-AD9A-2B174555937B}" type="presParOf" srcId="{E07F404D-719E-498D-A2D1-9263A222BCFD}" destId="{99EBCC08-39FD-4537-8843-298A7AA800FA}" srcOrd="0" destOrd="0" presId="urn:microsoft.com/office/officeart/2005/8/layout/pList2"/>
    <dgm:cxn modelId="{D2768CBA-85A8-438D-AC54-6BDEBEC27F61}" type="presParOf" srcId="{E07F404D-719E-498D-A2D1-9263A222BCFD}" destId="{1111C88E-10F6-4986-B6DF-78F4FF552810}" srcOrd="1" destOrd="0" presId="urn:microsoft.com/office/officeart/2005/8/layout/pList2"/>
    <dgm:cxn modelId="{7A276FF6-45BC-47BD-A8F8-30CCDCFB00D3}" type="presParOf" srcId="{E07F404D-719E-498D-A2D1-9263A222BCFD}" destId="{1C1138A8-F211-43DC-A338-EC78FD2E7744}" srcOrd="2" destOrd="0" presId="urn:microsoft.com/office/officeart/2005/8/layout/pList2"/>
    <dgm:cxn modelId="{620119AD-6379-4436-9BF4-C73CCCB92488}" type="presParOf" srcId="{FEE155C7-4F94-4D50-9CE9-6FCAF1F95279}" destId="{0C08F180-5C58-441D-ACC8-C447B8953577}" srcOrd="9" destOrd="0" presId="urn:microsoft.com/office/officeart/2005/8/layout/pList2"/>
    <dgm:cxn modelId="{9A44B22A-FB5F-4DF7-9DD2-7916B5B22B6B}" type="presParOf" srcId="{FEE155C7-4F94-4D50-9CE9-6FCAF1F95279}" destId="{88C7CB88-22AC-408A-8CEA-5C406139B1B3}" srcOrd="10" destOrd="0" presId="urn:microsoft.com/office/officeart/2005/8/layout/pList2"/>
    <dgm:cxn modelId="{D4101E77-55FB-47E2-9ADC-D74687C9DFF3}" type="presParOf" srcId="{88C7CB88-22AC-408A-8CEA-5C406139B1B3}" destId="{6C137C87-F66C-4AFF-B9DF-1DDEC51953D5}" srcOrd="0" destOrd="0" presId="urn:microsoft.com/office/officeart/2005/8/layout/pList2"/>
    <dgm:cxn modelId="{F52AE1F9-272C-4407-AD4F-B2161EDCEDBE}" type="presParOf" srcId="{88C7CB88-22AC-408A-8CEA-5C406139B1B3}" destId="{52AF9BA6-4A15-4925-B184-E90684564DCD}" srcOrd="1" destOrd="0" presId="urn:microsoft.com/office/officeart/2005/8/layout/pList2"/>
    <dgm:cxn modelId="{5EFC54F9-E02B-4897-AF84-F0BF32C91C9E}" type="presParOf" srcId="{88C7CB88-22AC-408A-8CEA-5C406139B1B3}" destId="{800D3816-9C2A-444A-B371-3F4C96055E83}"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26481-29F3-42CB-8A51-FDE3CD8B0BE2}">
      <dsp:nvSpPr>
        <dsp:cNvPr id="0" name=""/>
        <dsp:cNvSpPr/>
      </dsp:nvSpPr>
      <dsp:spPr>
        <a:xfrm>
          <a:off x="0" y="0"/>
          <a:ext cx="6443503" cy="1233103"/>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2">
              <a:alpha val="90000"/>
            </a:schemeClr>
          </a:solidFill>
          <a:prstDash val="solid"/>
          <a:miter lim="800000"/>
        </a:ln>
        <a:effectLst/>
      </dsp:spPr>
      <dsp:style>
        <a:lnRef idx="2">
          <a:scrgbClr r="0" g="0" b="0"/>
        </a:lnRef>
        <a:fillRef idx="1">
          <a:scrgbClr r="0" g="0" b="0"/>
        </a:fillRef>
        <a:effectRef idx="0">
          <a:scrgbClr r="0" g="0" b="0"/>
        </a:effectRef>
        <a:fontRef idx="minor"/>
      </dsp:style>
    </dsp:sp>
    <dsp:sp modelId="{7DF490B6-AF2F-4E5C-807F-646C01CF913F}">
      <dsp:nvSpPr>
        <dsp:cNvPr id="0" name=""/>
        <dsp:cNvSpPr/>
      </dsp:nvSpPr>
      <dsp:spPr>
        <a:xfrm>
          <a:off x="194044" y="164413"/>
          <a:ext cx="931602" cy="90427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B91DD491-4565-4CBA-880D-BE73E2358C82}">
      <dsp:nvSpPr>
        <dsp:cNvPr id="0" name=""/>
        <dsp:cNvSpPr/>
      </dsp:nvSpPr>
      <dsp:spPr>
        <a:xfrm rot="10800000">
          <a:off x="194044" y="1233103"/>
          <a:ext cx="931602" cy="1507127"/>
        </a:xfrm>
        <a:prstGeom prst="round2SameRect">
          <a:avLst>
            <a:gd name="adj1" fmla="val 10500"/>
            <a:gd name="adj2" fmla="val 0"/>
          </a:avLst>
        </a:prstGeom>
        <a:solidFill>
          <a:schemeClr val="accen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GB" sz="1100" kern="1200">
              <a:solidFill>
                <a:srgbClr val="5C1D54"/>
              </a:solidFill>
            </a:rPr>
            <a:t>Analysis of Post-FE face-to-face brickwork masterclass feedback survey</a:t>
          </a:r>
        </a:p>
      </dsp:txBody>
      <dsp:txXfrm rot="10800000">
        <a:off x="222694" y="1233103"/>
        <a:ext cx="874302" cy="1478477"/>
      </dsp:txXfrm>
    </dsp:sp>
    <dsp:sp modelId="{73B6BFE2-2FD5-4A13-A230-85F615AF5FF8}">
      <dsp:nvSpPr>
        <dsp:cNvPr id="0" name=""/>
        <dsp:cNvSpPr/>
      </dsp:nvSpPr>
      <dsp:spPr>
        <a:xfrm>
          <a:off x="1218806" y="164413"/>
          <a:ext cx="931602" cy="90427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7000" b="-17000"/>
          </a:stretch>
        </a:blip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A45D6E68-8DEA-4FAB-9823-0F1EE7B4041D}">
      <dsp:nvSpPr>
        <dsp:cNvPr id="0" name=""/>
        <dsp:cNvSpPr/>
      </dsp:nvSpPr>
      <dsp:spPr>
        <a:xfrm rot="10800000">
          <a:off x="1218806" y="1233103"/>
          <a:ext cx="931602" cy="1507127"/>
        </a:xfrm>
        <a:prstGeom prst="round2SameRect">
          <a:avLst>
            <a:gd name="adj1" fmla="val 10500"/>
            <a:gd name="adj2" fmla="val 0"/>
          </a:avLst>
        </a:prstGeom>
        <a:solidFill>
          <a:schemeClr val="accen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GB" sz="1100" kern="1200">
              <a:solidFill>
                <a:srgbClr val="5C1D54"/>
              </a:solidFill>
            </a:rPr>
            <a:t>Process workshop held with key members of the project team</a:t>
          </a:r>
        </a:p>
      </dsp:txBody>
      <dsp:txXfrm rot="10800000">
        <a:off x="1247456" y="1233103"/>
        <a:ext cx="874302" cy="1478477"/>
      </dsp:txXfrm>
    </dsp:sp>
    <dsp:sp modelId="{9C29CFD0-2F09-4CBE-A52C-04B9E9434C01}">
      <dsp:nvSpPr>
        <dsp:cNvPr id="0" name=""/>
        <dsp:cNvSpPr/>
      </dsp:nvSpPr>
      <dsp:spPr>
        <a:xfrm>
          <a:off x="2243569" y="164413"/>
          <a:ext cx="931602" cy="904276"/>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0A6E95F4-0CE2-401E-A364-F1046E813313}">
      <dsp:nvSpPr>
        <dsp:cNvPr id="0" name=""/>
        <dsp:cNvSpPr/>
      </dsp:nvSpPr>
      <dsp:spPr>
        <a:xfrm rot="10800000">
          <a:off x="2243569" y="1233103"/>
          <a:ext cx="931602" cy="1507127"/>
        </a:xfrm>
        <a:prstGeom prst="round2SameRect">
          <a:avLst>
            <a:gd name="adj1" fmla="val 10500"/>
            <a:gd name="adj2" fmla="val 0"/>
          </a:avLst>
        </a:prstGeom>
        <a:solidFill>
          <a:schemeClr val="accen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ts val="0"/>
            </a:spcAft>
            <a:buNone/>
          </a:pPr>
          <a:r>
            <a:rPr lang="en-GB" sz="1400" b="1" kern="1200">
              <a:solidFill>
                <a:srgbClr val="5C1D54"/>
              </a:solidFill>
            </a:rPr>
            <a:t>97</a:t>
          </a:r>
        </a:p>
        <a:p>
          <a:pPr marL="0" lvl="0" indent="0" algn="ctr" defTabSz="622300">
            <a:lnSpc>
              <a:spcPct val="90000"/>
            </a:lnSpc>
            <a:spcBef>
              <a:spcPct val="0"/>
            </a:spcBef>
            <a:spcAft>
              <a:spcPct val="35000"/>
            </a:spcAft>
            <a:buNone/>
          </a:pPr>
          <a:r>
            <a:rPr lang="en-GB" sz="1100" kern="1200">
              <a:solidFill>
                <a:srgbClr val="5C1D54"/>
              </a:solidFill>
            </a:rPr>
            <a:t>Depth telephone interviews with Site Managers and FE Tutors</a:t>
          </a:r>
        </a:p>
      </dsp:txBody>
      <dsp:txXfrm rot="10800000">
        <a:off x="2272219" y="1233103"/>
        <a:ext cx="874302" cy="1478477"/>
      </dsp:txXfrm>
    </dsp:sp>
    <dsp:sp modelId="{B6C63E37-0D84-46B0-A7B8-20497701F3E4}">
      <dsp:nvSpPr>
        <dsp:cNvPr id="0" name=""/>
        <dsp:cNvSpPr/>
      </dsp:nvSpPr>
      <dsp:spPr>
        <a:xfrm>
          <a:off x="3268331" y="164413"/>
          <a:ext cx="931602" cy="904276"/>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4000" b="-4000"/>
          </a:stretch>
        </a:blip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2090BE9-1AA9-4E7F-904F-D18E1D9AD49A}">
      <dsp:nvSpPr>
        <dsp:cNvPr id="0" name=""/>
        <dsp:cNvSpPr/>
      </dsp:nvSpPr>
      <dsp:spPr>
        <a:xfrm rot="10800000">
          <a:off x="3268331" y="1233103"/>
          <a:ext cx="931602" cy="1507127"/>
        </a:xfrm>
        <a:prstGeom prst="round2SameRect">
          <a:avLst>
            <a:gd name="adj1" fmla="val 10500"/>
            <a:gd name="adj2" fmla="val 0"/>
          </a:avLst>
        </a:prstGeom>
        <a:solidFill>
          <a:schemeClr val="accen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GB" sz="1100" kern="1200">
              <a:solidFill>
                <a:srgbClr val="5C1D54"/>
              </a:solidFill>
            </a:rPr>
            <a:t>Analysis of national CQR data</a:t>
          </a:r>
        </a:p>
      </dsp:txBody>
      <dsp:txXfrm rot="10800000">
        <a:off x="3296981" y="1233103"/>
        <a:ext cx="874302" cy="1478477"/>
      </dsp:txXfrm>
    </dsp:sp>
    <dsp:sp modelId="{1C1138A8-F211-43DC-A338-EC78FD2E7744}">
      <dsp:nvSpPr>
        <dsp:cNvPr id="0" name=""/>
        <dsp:cNvSpPr/>
      </dsp:nvSpPr>
      <dsp:spPr>
        <a:xfrm>
          <a:off x="4293093" y="164413"/>
          <a:ext cx="931602" cy="90427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99EBCC08-39FD-4537-8843-298A7AA800FA}">
      <dsp:nvSpPr>
        <dsp:cNvPr id="0" name=""/>
        <dsp:cNvSpPr/>
      </dsp:nvSpPr>
      <dsp:spPr>
        <a:xfrm rot="10800000">
          <a:off x="4293093" y="1233103"/>
          <a:ext cx="931602" cy="1507127"/>
        </a:xfrm>
        <a:prstGeom prst="round2SameRect">
          <a:avLst>
            <a:gd name="adj1" fmla="val 10500"/>
            <a:gd name="adj2" fmla="val 0"/>
          </a:avLst>
        </a:prstGeom>
        <a:solidFill>
          <a:schemeClr val="accen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GB" sz="1100" kern="1200">
              <a:solidFill>
                <a:srgbClr val="5C1D54"/>
              </a:solidFill>
            </a:rPr>
            <a:t>Analysis of Post-on-site brickwork masterclass feedback survey </a:t>
          </a:r>
          <a:r>
            <a:rPr lang="en-GB" sz="900" kern="1200">
              <a:solidFill>
                <a:srgbClr val="5C1D54"/>
              </a:solidFill>
            </a:rPr>
            <a:t>(administered by NHBC)</a:t>
          </a:r>
          <a:endParaRPr lang="en-GB" sz="1100" kern="1200">
            <a:solidFill>
              <a:srgbClr val="5C1D54"/>
            </a:solidFill>
          </a:endParaRPr>
        </a:p>
      </dsp:txBody>
      <dsp:txXfrm rot="10800000">
        <a:off x="4321743" y="1233103"/>
        <a:ext cx="874302" cy="1478477"/>
      </dsp:txXfrm>
    </dsp:sp>
    <dsp:sp modelId="{800D3816-9C2A-444A-B371-3F4C96055E83}">
      <dsp:nvSpPr>
        <dsp:cNvPr id="0" name=""/>
        <dsp:cNvSpPr/>
      </dsp:nvSpPr>
      <dsp:spPr>
        <a:xfrm>
          <a:off x="5317856" y="164413"/>
          <a:ext cx="931602" cy="904276"/>
        </a:xfrm>
        <a:prstGeom prst="roundRect">
          <a:avLst>
            <a:gd name="adj" fmla="val 1000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13000" r="-13000"/>
          </a:stretch>
        </a:blip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137C87-F66C-4AFF-B9DF-1DDEC51953D5}">
      <dsp:nvSpPr>
        <dsp:cNvPr id="0" name=""/>
        <dsp:cNvSpPr/>
      </dsp:nvSpPr>
      <dsp:spPr>
        <a:xfrm rot="10800000">
          <a:off x="5317856" y="1233103"/>
          <a:ext cx="931602" cy="1507127"/>
        </a:xfrm>
        <a:prstGeom prst="round2SameRect">
          <a:avLst>
            <a:gd name="adj1" fmla="val 10500"/>
            <a:gd name="adj2" fmla="val 0"/>
          </a:avLst>
        </a:prstGeom>
        <a:solidFill>
          <a:schemeClr val="accen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GB" sz="1100" kern="1200">
              <a:solidFill>
                <a:srgbClr val="5C1D54"/>
              </a:solidFill>
            </a:rPr>
            <a:t>Review of site specific CQR reports pre- and post- brickwork masterclass*</a:t>
          </a:r>
        </a:p>
      </dsp:txBody>
      <dsp:txXfrm rot="10800000">
        <a:off x="5346506" y="1233103"/>
        <a:ext cx="874302" cy="1478477"/>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582F83-EE9E-4933-8662-67FEF7EEC0EC}" type="datetimeFigureOut">
              <a:rPr lang="en-GB" smtClean="0"/>
              <a:t>04/08/2022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B32DE2-F566-41E9-95FF-D12A11FD62B8}" type="slidenum">
              <a:rPr lang="en-GB" smtClean="0"/>
              <a:t>‹#›</a:t>
            </a:fld>
            <a:endParaRPr lang="en-GB"/>
          </a:p>
        </p:txBody>
      </p:sp>
    </p:spTree>
    <p:extLst>
      <p:ext uri="{BB962C8B-B14F-4D97-AF65-F5344CB8AC3E}">
        <p14:creationId xmlns:p14="http://schemas.microsoft.com/office/powerpoint/2010/main" val="948467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gov.uk/government/publications/independent-review-of-build-out-draft-analysi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omisweb.co.uk/datasets/aps168/reports/employment-by-occupation?compare=K02000001"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citb.co.uk/about-citb/construction-industry-research-reports/search-our-construction-industry-research-reports/skills-and-training-in-the-construction-industry-2021/" TargetMode="External"/><Relationship Id="rId5" Type="http://schemas.openxmlformats.org/officeDocument/2006/relationships/hyperlink" Target="https://www.fmb.org.uk/resource/state-of-trade-survey-q4-2021.html" TargetMode="External"/><Relationship Id="rId4" Type="http://schemas.openxmlformats.org/officeDocument/2006/relationships/hyperlink" Target="https://www.gov.uk/government/news/government-announces-new-housing-measures"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1</a:t>
            </a:r>
            <a:r>
              <a:rPr lang="en-GB" sz="1200">
                <a:latin typeface="Segoe UI Historic" panose="020B0502040204020203" pitchFamily="34" charset="0"/>
                <a:ea typeface="Segoe UI Historic" panose="020B0502040204020203" pitchFamily="34" charset="0"/>
                <a:cs typeface="Segoe UI Historic" panose="020B0502040204020203" pitchFamily="34" charset="0"/>
              </a:rPr>
              <a:t> Independent review of build out: draft analysis </a:t>
            </a:r>
            <a:r>
              <a:rPr lang="en-GB" sz="1200" baseline="0">
                <a:latin typeface="Segoe UI Historic" panose="020B0502040204020203" pitchFamily="34" charset="0"/>
                <a:ea typeface="Segoe UI Historic" panose="020B0502040204020203" pitchFamily="34" charset="0"/>
                <a:cs typeface="Segoe UI Historic" panose="020B0502040204020203" pitchFamily="34" charset="0"/>
                <a:hlinkClick r:id="rId3"/>
              </a:rPr>
              <a:t>https://www.gov.uk/government/publications/independent-review-of-build-out-draft-analysis</a:t>
            </a:r>
            <a:r>
              <a:rPr lang="en-GB" sz="1200" baseline="0">
                <a:latin typeface="Segoe UI Historic" panose="020B0502040204020203" pitchFamily="34" charset="0"/>
                <a:ea typeface="Segoe UI Historic" panose="020B0502040204020203" pitchFamily="34" charset="0"/>
                <a:cs typeface="Segoe UI Historic" panose="020B0502040204020203" pitchFamily="34" charset="0"/>
              </a:rPr>
              <a:t> </a:t>
            </a:r>
          </a:p>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2</a:t>
            </a:fld>
            <a:endParaRPr lang="en-GB"/>
          </a:p>
        </p:txBody>
      </p:sp>
    </p:spTree>
    <p:extLst>
      <p:ext uri="{BB962C8B-B14F-4D97-AF65-F5344CB8AC3E}">
        <p14:creationId xmlns:p14="http://schemas.microsoft.com/office/powerpoint/2010/main" val="3599693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12</a:t>
            </a:fld>
            <a:endParaRPr lang="en-GB"/>
          </a:p>
        </p:txBody>
      </p:sp>
    </p:spTree>
    <p:extLst>
      <p:ext uri="{BB962C8B-B14F-4D97-AF65-F5344CB8AC3E}">
        <p14:creationId xmlns:p14="http://schemas.microsoft.com/office/powerpoint/2010/main" val="1966040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13</a:t>
            </a:fld>
            <a:endParaRPr lang="en-GB"/>
          </a:p>
        </p:txBody>
      </p:sp>
    </p:spTree>
    <p:extLst>
      <p:ext uri="{BB962C8B-B14F-4D97-AF65-F5344CB8AC3E}">
        <p14:creationId xmlns:p14="http://schemas.microsoft.com/office/powerpoint/2010/main" val="3416436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*between </a:t>
            </a:r>
            <a:r>
              <a:rPr lang="en-GB" sz="1200">
                <a:highlight>
                  <a:srgbClr val="FFFF00"/>
                </a:highlight>
                <a:latin typeface="Segoe UI Historic" panose="020B0502040204020203" pitchFamily="34" charset="0"/>
                <a:ea typeface="Segoe UI Historic" panose="020B0502040204020203" pitchFamily="34" charset="0"/>
                <a:cs typeface="Segoe UI Historic" panose="020B0502040204020203" pitchFamily="34" charset="0"/>
              </a:rPr>
              <a:t>November 2019 to April 2022.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32DE2-F566-41E9-95FF-D12A11FD62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940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16</a:t>
            </a:fld>
            <a:endParaRPr lang="en-GB"/>
          </a:p>
        </p:txBody>
      </p:sp>
    </p:spTree>
    <p:extLst>
      <p:ext uri="{BB962C8B-B14F-4D97-AF65-F5344CB8AC3E}">
        <p14:creationId xmlns:p14="http://schemas.microsoft.com/office/powerpoint/2010/main" val="1218936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17</a:t>
            </a:fld>
            <a:endParaRPr lang="en-GB"/>
          </a:p>
        </p:txBody>
      </p:sp>
    </p:spTree>
    <p:extLst>
      <p:ext uri="{BB962C8B-B14F-4D97-AF65-F5344CB8AC3E}">
        <p14:creationId xmlns:p14="http://schemas.microsoft.com/office/powerpoint/2010/main" val="2852444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highlight>
                <a:srgbClr val="FFFF00"/>
              </a:highlight>
            </a:endParaRPr>
          </a:p>
        </p:txBody>
      </p:sp>
      <p:sp>
        <p:nvSpPr>
          <p:cNvPr id="4" name="Slide Number Placeholder 3"/>
          <p:cNvSpPr>
            <a:spLocks noGrp="1"/>
          </p:cNvSpPr>
          <p:nvPr>
            <p:ph type="sldNum" sz="quarter" idx="5"/>
          </p:nvPr>
        </p:nvSpPr>
        <p:spPr/>
        <p:txBody>
          <a:bodyPr/>
          <a:lstStyle/>
          <a:p>
            <a:fld id="{D9B32DE2-F566-41E9-95FF-D12A11FD62B8}" type="slidenum">
              <a:rPr lang="en-GB" smtClean="0"/>
              <a:t>18</a:t>
            </a:fld>
            <a:endParaRPr lang="en-GB"/>
          </a:p>
        </p:txBody>
      </p:sp>
    </p:spTree>
    <p:extLst>
      <p:ext uri="{BB962C8B-B14F-4D97-AF65-F5344CB8AC3E}">
        <p14:creationId xmlns:p14="http://schemas.microsoft.com/office/powerpoint/2010/main" val="3786991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19</a:t>
            </a:fld>
            <a:endParaRPr lang="en-GB"/>
          </a:p>
        </p:txBody>
      </p:sp>
    </p:spTree>
    <p:extLst>
      <p:ext uri="{BB962C8B-B14F-4D97-AF65-F5344CB8AC3E}">
        <p14:creationId xmlns:p14="http://schemas.microsoft.com/office/powerpoint/2010/main" val="4279395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20</a:t>
            </a:fld>
            <a:endParaRPr lang="en-GB"/>
          </a:p>
        </p:txBody>
      </p:sp>
    </p:spTree>
    <p:extLst>
      <p:ext uri="{BB962C8B-B14F-4D97-AF65-F5344CB8AC3E}">
        <p14:creationId xmlns:p14="http://schemas.microsoft.com/office/powerpoint/2010/main" val="3281056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22</a:t>
            </a:fld>
            <a:endParaRPr lang="en-GB"/>
          </a:p>
        </p:txBody>
      </p:sp>
    </p:spTree>
    <p:extLst>
      <p:ext uri="{BB962C8B-B14F-4D97-AF65-F5344CB8AC3E}">
        <p14:creationId xmlns:p14="http://schemas.microsoft.com/office/powerpoint/2010/main" val="3767126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23</a:t>
            </a:fld>
            <a:endParaRPr lang="en-GB"/>
          </a:p>
        </p:txBody>
      </p:sp>
    </p:spTree>
    <p:extLst>
      <p:ext uri="{BB962C8B-B14F-4D97-AF65-F5344CB8AC3E}">
        <p14:creationId xmlns:p14="http://schemas.microsoft.com/office/powerpoint/2010/main" val="34602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32DE2-F566-41E9-95FF-D12A11FD62B8}"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346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32DE2-F566-41E9-95FF-D12A11FD62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726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32DE2-F566-41E9-95FF-D12A11FD62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954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32DE2-F566-41E9-95FF-D12A11FD62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5825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32DE2-F566-41E9-95FF-D12A11FD62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791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32DE2-F566-41E9-95FF-D12A11FD62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908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32DE2-F566-41E9-95FF-D12A11FD62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509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31</a:t>
            </a:fld>
            <a:endParaRPr lang="en-GB"/>
          </a:p>
        </p:txBody>
      </p:sp>
    </p:spTree>
    <p:extLst>
      <p:ext uri="{BB962C8B-B14F-4D97-AF65-F5344CB8AC3E}">
        <p14:creationId xmlns:p14="http://schemas.microsoft.com/office/powerpoint/2010/main" val="2885081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32</a:t>
            </a:fld>
            <a:endParaRPr lang="en-GB"/>
          </a:p>
        </p:txBody>
      </p:sp>
    </p:spTree>
    <p:extLst>
      <p:ext uri="{BB962C8B-B14F-4D97-AF65-F5344CB8AC3E}">
        <p14:creationId xmlns:p14="http://schemas.microsoft.com/office/powerpoint/2010/main" val="14623946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33</a:t>
            </a:fld>
            <a:endParaRPr lang="en-GB"/>
          </a:p>
        </p:txBody>
      </p:sp>
    </p:spTree>
    <p:extLst>
      <p:ext uri="{BB962C8B-B14F-4D97-AF65-F5344CB8AC3E}">
        <p14:creationId xmlns:p14="http://schemas.microsoft.com/office/powerpoint/2010/main" val="834775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34</a:t>
            </a:fld>
            <a:endParaRPr lang="en-GB"/>
          </a:p>
        </p:txBody>
      </p:sp>
    </p:spTree>
    <p:extLst>
      <p:ext uri="{BB962C8B-B14F-4D97-AF65-F5344CB8AC3E}">
        <p14:creationId xmlns:p14="http://schemas.microsoft.com/office/powerpoint/2010/main" val="3372336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 </a:t>
            </a:r>
            <a:r>
              <a:rPr lang="en-GB" sz="1200">
                <a:latin typeface="Segoe UI Historic" panose="020B0502040204020203" pitchFamily="34" charset="0"/>
                <a:ea typeface="Segoe UI Historic" panose="020B0502040204020203" pitchFamily="34" charset="0"/>
                <a:cs typeface="Segoe UI Historic" panose="020B0502040204020203" pitchFamily="34" charset="0"/>
              </a:rPr>
              <a:t>https://www.hbf.co.uk/news/planning-materials-and-labour-shortages-threaten-housing-delivery-over-next-12-months/</a:t>
            </a:r>
          </a:p>
          <a:p>
            <a:r>
              <a:rPr lang="en-GB"/>
              <a:t>2 </a:t>
            </a:r>
            <a:r>
              <a:rPr lang="en-GB" sz="1200">
                <a:latin typeface="Segoe UI Historic" panose="020B0502040204020203" pitchFamily="34" charset="0"/>
                <a:ea typeface="Segoe UI Historic" panose="020B0502040204020203" pitchFamily="34" charset="0"/>
                <a:cs typeface="Segoe UI Historic" panose="020B0502040204020203" pitchFamily="34" charset="0"/>
              </a:rPr>
              <a:t>Nomis Annual Population data Jan 21-Dec 21 Available at: </a:t>
            </a:r>
            <a:r>
              <a:rPr lang="en-GB" sz="1200">
                <a:latin typeface="Segoe UI Historic" panose="020B0502040204020203" pitchFamily="34" charset="0"/>
                <a:ea typeface="Segoe UI Historic" panose="020B0502040204020203" pitchFamily="34" charset="0"/>
                <a:cs typeface="Segoe UI Historic" panose="020B0502040204020203" pitchFamily="34" charset="0"/>
                <a:hlinkClick r:id="rId3"/>
              </a:rPr>
              <a:t>https://www.nomisweb.co.uk/datasets/aps168/reports/employment-by-occupation?compare=K02000001</a:t>
            </a:r>
            <a:r>
              <a:rPr lang="en-GB" sz="1200">
                <a:latin typeface="Segoe UI Historic" panose="020B0502040204020203" pitchFamily="34" charset="0"/>
                <a:ea typeface="Segoe UI Historic" panose="020B0502040204020203" pitchFamily="34" charset="0"/>
                <a:cs typeface="Segoe UI Historic" panose="020B05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Segoe UI Historic" panose="020B0502040204020203" pitchFamily="34" charset="0"/>
                <a:ea typeface="Segoe UI Historic" panose="020B0502040204020203" pitchFamily="34" charset="0"/>
                <a:cs typeface="Segoe UI Historic" panose="020B0502040204020203" pitchFamily="34" charset="0"/>
              </a:rPr>
              <a:t>3 </a:t>
            </a:r>
            <a:r>
              <a:rPr lang="en-GB" sz="1200" b="0" i="0">
                <a:solidFill>
                  <a:srgbClr val="666666"/>
                </a:solidFill>
                <a:effectLst/>
                <a:latin typeface="Segoe UI Historic" panose="020B0502040204020203" pitchFamily="34" charset="0"/>
                <a:ea typeface="Segoe UI Historic" panose="020B0502040204020203" pitchFamily="34" charset="0"/>
                <a:cs typeface="Segoe UI Historic" panose="020B0502040204020203" pitchFamily="34" charset="0"/>
                <a:hlinkClick r:id="rId4"/>
              </a:rPr>
              <a:t>https://www.gov.uk/government/news/government-announces-new-housing-measures</a:t>
            </a:r>
            <a:r>
              <a:rPr lang="en-GB" sz="1200" b="0" i="0">
                <a:solidFill>
                  <a:srgbClr val="666666"/>
                </a:solidFill>
                <a:effectLst/>
                <a:latin typeface="Segoe UI Historic" panose="020B0502040204020203" pitchFamily="34" charset="0"/>
                <a:ea typeface="Segoe UI Historic" panose="020B0502040204020203" pitchFamily="34" charset="0"/>
                <a:cs typeface="Segoe UI Historic"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srgbClr val="666666"/>
                </a:solidFill>
                <a:effectLst/>
                <a:latin typeface="Segoe UI Historic" panose="020B0502040204020203" pitchFamily="34" charset="0"/>
                <a:ea typeface="Segoe UI Historic" panose="020B0502040204020203" pitchFamily="34" charset="0"/>
                <a:cs typeface="Segoe UI Historic" panose="020B0502040204020203" pitchFamily="34" charset="0"/>
              </a:rPr>
              <a:t>4 </a:t>
            </a:r>
            <a:r>
              <a:rPr lang="en-GB" sz="1200">
                <a:effectLst/>
                <a:latin typeface="Segoe UI Historic" panose="020B0502040204020203" pitchFamily="34" charset="0"/>
                <a:ea typeface="Segoe UI Historic" panose="020B0502040204020203" pitchFamily="34" charset="0"/>
                <a:cs typeface="Segoe UI Historic" panose="020B0502040204020203" pitchFamily="34" charset="0"/>
                <a:hlinkClick r:id="rId5"/>
              </a:rPr>
              <a:t>https://www.fmb.org.uk/resource/state-of-trade-survey-q4-2021.html</a:t>
            </a:r>
            <a:endParaRPr lang="en-GB" sz="1200" b="0" i="0">
              <a:solidFill>
                <a:srgbClr val="666666"/>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p>
            <a:pPr>
              <a:lnSpc>
                <a:spcPct val="107000"/>
              </a:lnSpc>
              <a:spcAft>
                <a:spcPts val="800"/>
              </a:spcAft>
            </a:pPr>
            <a:r>
              <a:rPr lang="en-GB" sz="1200" b="0" i="0">
                <a:solidFill>
                  <a:srgbClr val="666666"/>
                </a:solidFill>
                <a:effectLst/>
                <a:latin typeface="Segoe UI Historic" panose="020B0502040204020203" pitchFamily="34" charset="0"/>
                <a:ea typeface="Segoe UI Historic" panose="020B0502040204020203" pitchFamily="34" charset="0"/>
                <a:cs typeface="Segoe UI Historic" panose="020B0502040204020203" pitchFamily="34" charset="0"/>
              </a:rPr>
              <a:t>5 CITB Skills and Training Report 2021 </a:t>
            </a:r>
            <a:r>
              <a:rPr lang="en-GB" sz="1200">
                <a:effectLst/>
                <a:latin typeface="Segoe UI Historic" panose="020B0502040204020203" pitchFamily="34" charset="0"/>
                <a:ea typeface="Segoe UI Historic" panose="020B0502040204020203" pitchFamily="34" charset="0"/>
                <a:cs typeface="Segoe UI Historic" panose="020B0502040204020203" pitchFamily="34" charset="0"/>
                <a:hlinkClick r:id="rId6"/>
              </a:rPr>
              <a:t>https://www.citb.co.uk/about-citb/construction-industry-research-reports/search-our-construction-industry-research-reports/skills-and-training-in-the-construction-industry-2021/</a:t>
            </a:r>
            <a:r>
              <a:rPr lang="en-GB" sz="1200" baseline="30000">
                <a:effectLst/>
                <a:latin typeface="Segoe UI Historic" panose="020B0502040204020203" pitchFamily="34" charset="0"/>
                <a:ea typeface="Segoe UI Historic" panose="020B0502040204020203" pitchFamily="34" charset="0"/>
                <a:cs typeface="Segoe UI Historic" panose="020B0502040204020203" pitchFamily="34"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0" i="0">
                <a:solidFill>
                  <a:srgbClr val="666666"/>
                </a:solidFill>
                <a:effectLst/>
                <a:latin typeface="Segoe UI Historic" panose="020B0502040204020203" pitchFamily="34" charset="0"/>
                <a:ea typeface="Segoe UI Historic" panose="020B0502040204020203" pitchFamily="34" charset="0"/>
                <a:cs typeface="Segoe UI Historic" panose="020B0502040204020203" pitchFamily="34" charset="0"/>
              </a:rPr>
              <a:t>6 CITB Skills and Training Report 2021 </a:t>
            </a:r>
            <a:r>
              <a:rPr lang="en-GB" sz="1200">
                <a:effectLst/>
                <a:latin typeface="Segoe UI Historic" panose="020B0502040204020203" pitchFamily="34" charset="0"/>
                <a:ea typeface="Segoe UI Historic" panose="020B0502040204020203" pitchFamily="34" charset="0"/>
                <a:cs typeface="Segoe UI Historic" panose="020B0502040204020203" pitchFamily="34" charset="0"/>
                <a:hlinkClick r:id="rId6"/>
              </a:rPr>
              <a:t>https://www.citb.co.uk/about-citb/construction-industry-research-reports/search-our-construction-industry-research-reports/skills-and-training-in-the-construction-industry-2021/</a:t>
            </a:r>
            <a:r>
              <a:rPr lang="en-GB" sz="1200" baseline="30000">
                <a:effectLst/>
                <a:latin typeface="Segoe UI Historic" panose="020B0502040204020203" pitchFamily="34" charset="0"/>
                <a:ea typeface="Segoe UI Historic" panose="020B0502040204020203" pitchFamily="34" charset="0"/>
                <a:cs typeface="Segoe UI Historic"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Segoe UI Historic" panose="020B0502040204020203" pitchFamily="34" charset="0"/>
              <a:ea typeface="Segoe UI Historic" panose="020B0502040204020203" pitchFamily="34" charset="0"/>
              <a:cs typeface="Segoe UI Historic" panose="020B0502040204020203"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32DE2-F566-41E9-95FF-D12A11FD62B8}"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0262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32DE2-F566-41E9-95FF-D12A11FD62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34325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32DE2-F566-41E9-95FF-D12A11FD62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1847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32DE2-F566-41E9-95FF-D12A11FD62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4377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40</a:t>
            </a:fld>
            <a:endParaRPr lang="en-GB"/>
          </a:p>
        </p:txBody>
      </p:sp>
    </p:spTree>
    <p:extLst>
      <p:ext uri="{BB962C8B-B14F-4D97-AF65-F5344CB8AC3E}">
        <p14:creationId xmlns:p14="http://schemas.microsoft.com/office/powerpoint/2010/main" val="42509395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41</a:t>
            </a:fld>
            <a:endParaRPr lang="en-GB"/>
          </a:p>
        </p:txBody>
      </p:sp>
    </p:spTree>
    <p:extLst>
      <p:ext uri="{BB962C8B-B14F-4D97-AF65-F5344CB8AC3E}">
        <p14:creationId xmlns:p14="http://schemas.microsoft.com/office/powerpoint/2010/main" val="3584984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32DE2-F566-41E9-95FF-D12A11FD62B8}"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035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32DE2-F566-41E9-95FF-D12A11FD62B8}"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067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7</a:t>
            </a:fld>
            <a:endParaRPr lang="en-GB"/>
          </a:p>
        </p:txBody>
      </p:sp>
    </p:spTree>
    <p:extLst>
      <p:ext uri="{BB962C8B-B14F-4D97-AF65-F5344CB8AC3E}">
        <p14:creationId xmlns:p14="http://schemas.microsoft.com/office/powerpoint/2010/main" val="2604392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9</a:t>
            </a:fld>
            <a:endParaRPr lang="en-GB"/>
          </a:p>
        </p:txBody>
      </p:sp>
    </p:spTree>
    <p:extLst>
      <p:ext uri="{BB962C8B-B14F-4D97-AF65-F5344CB8AC3E}">
        <p14:creationId xmlns:p14="http://schemas.microsoft.com/office/powerpoint/2010/main" val="749185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10</a:t>
            </a:fld>
            <a:endParaRPr lang="en-GB"/>
          </a:p>
        </p:txBody>
      </p:sp>
    </p:spTree>
    <p:extLst>
      <p:ext uri="{BB962C8B-B14F-4D97-AF65-F5344CB8AC3E}">
        <p14:creationId xmlns:p14="http://schemas.microsoft.com/office/powerpoint/2010/main" val="645625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11</a:t>
            </a:fld>
            <a:endParaRPr lang="en-GB"/>
          </a:p>
        </p:txBody>
      </p:sp>
    </p:spTree>
    <p:extLst>
      <p:ext uri="{BB962C8B-B14F-4D97-AF65-F5344CB8AC3E}">
        <p14:creationId xmlns:p14="http://schemas.microsoft.com/office/powerpoint/2010/main" val="1467087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C7DC5-F58E-45F6-92EB-83A4BFF71D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2BD46ED-9AEE-414F-B3C6-B44397DCA6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44AFE0F-69F1-4666-98BF-6B35B212D46A}"/>
              </a:ext>
            </a:extLst>
          </p:cNvPr>
          <p:cNvSpPr>
            <a:spLocks noGrp="1"/>
          </p:cNvSpPr>
          <p:nvPr>
            <p:ph type="dt" sz="half" idx="10"/>
          </p:nvPr>
        </p:nvSpPr>
        <p:spPr/>
        <p:txBody>
          <a:bodyPr/>
          <a:lstStyle/>
          <a:p>
            <a:fld id="{B2EAFA25-5A9D-43E2-9760-1F96E38F6FE9}" type="datetimeFigureOut">
              <a:rPr lang="en-GB" smtClean="0"/>
              <a:t>04/08/2022</a:t>
            </a:fld>
            <a:endParaRPr lang="en-GB"/>
          </a:p>
        </p:txBody>
      </p:sp>
      <p:sp>
        <p:nvSpPr>
          <p:cNvPr id="5" name="Footer Placeholder 4">
            <a:extLst>
              <a:ext uri="{FF2B5EF4-FFF2-40B4-BE49-F238E27FC236}">
                <a16:creationId xmlns:a16="http://schemas.microsoft.com/office/drawing/2014/main" id="{D2847675-7B13-40A4-BEE8-FA81B4877B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CBD63D-2F94-49EA-8DE8-BD5C68D575AA}"/>
              </a:ext>
            </a:extLst>
          </p:cNvPr>
          <p:cNvSpPr>
            <a:spLocks noGrp="1"/>
          </p:cNvSpPr>
          <p:nvPr>
            <p:ph type="sldNum" sz="quarter" idx="12"/>
          </p:nvPr>
        </p:nvSpPr>
        <p:spPr/>
        <p:txBody>
          <a:bodyPr/>
          <a:lstStyle/>
          <a:p>
            <a:fld id="{8D59FA05-8BC3-495D-867D-E5CD83837558}" type="slidenum">
              <a:rPr lang="en-GB" smtClean="0"/>
              <a:t>‹#›</a:t>
            </a:fld>
            <a:endParaRPr lang="en-GB"/>
          </a:p>
        </p:txBody>
      </p:sp>
    </p:spTree>
    <p:extLst>
      <p:ext uri="{BB962C8B-B14F-4D97-AF65-F5344CB8AC3E}">
        <p14:creationId xmlns:p14="http://schemas.microsoft.com/office/powerpoint/2010/main" val="1319824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8AADB-B4B7-4CB1-AB3B-6A41074EE70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84DE13F-09D5-48CB-8F33-D09F8E8045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1EF6C1-9AEB-4BDC-9331-C86428D4AFC6}"/>
              </a:ext>
            </a:extLst>
          </p:cNvPr>
          <p:cNvSpPr>
            <a:spLocks noGrp="1"/>
          </p:cNvSpPr>
          <p:nvPr>
            <p:ph type="dt" sz="half" idx="10"/>
          </p:nvPr>
        </p:nvSpPr>
        <p:spPr/>
        <p:txBody>
          <a:bodyPr/>
          <a:lstStyle/>
          <a:p>
            <a:fld id="{B2EAFA25-5A9D-43E2-9760-1F96E38F6FE9}" type="datetimeFigureOut">
              <a:rPr lang="en-GB" smtClean="0"/>
              <a:t>04/08/2022</a:t>
            </a:fld>
            <a:endParaRPr lang="en-GB"/>
          </a:p>
        </p:txBody>
      </p:sp>
      <p:sp>
        <p:nvSpPr>
          <p:cNvPr id="5" name="Footer Placeholder 4">
            <a:extLst>
              <a:ext uri="{FF2B5EF4-FFF2-40B4-BE49-F238E27FC236}">
                <a16:creationId xmlns:a16="http://schemas.microsoft.com/office/drawing/2014/main" id="{5C71FE0E-25E9-4FAE-A944-1577A3B966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E31E32-8723-41B2-AE05-E7D8E304209A}"/>
              </a:ext>
            </a:extLst>
          </p:cNvPr>
          <p:cNvSpPr>
            <a:spLocks noGrp="1"/>
          </p:cNvSpPr>
          <p:nvPr>
            <p:ph type="sldNum" sz="quarter" idx="12"/>
          </p:nvPr>
        </p:nvSpPr>
        <p:spPr/>
        <p:txBody>
          <a:bodyPr/>
          <a:lstStyle/>
          <a:p>
            <a:fld id="{8D59FA05-8BC3-495D-867D-E5CD83837558}" type="slidenum">
              <a:rPr lang="en-GB" smtClean="0"/>
              <a:t>‹#›</a:t>
            </a:fld>
            <a:endParaRPr lang="en-GB"/>
          </a:p>
        </p:txBody>
      </p:sp>
    </p:spTree>
    <p:extLst>
      <p:ext uri="{BB962C8B-B14F-4D97-AF65-F5344CB8AC3E}">
        <p14:creationId xmlns:p14="http://schemas.microsoft.com/office/powerpoint/2010/main" val="3839602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EC50FC-053D-4234-9EB9-D9D1FB646C0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810D37D-DB73-442A-A1EC-7018BB475A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C0EC9D-1A4C-4B58-BA5E-A5C8F6A3D02A}"/>
              </a:ext>
            </a:extLst>
          </p:cNvPr>
          <p:cNvSpPr>
            <a:spLocks noGrp="1"/>
          </p:cNvSpPr>
          <p:nvPr>
            <p:ph type="dt" sz="half" idx="10"/>
          </p:nvPr>
        </p:nvSpPr>
        <p:spPr/>
        <p:txBody>
          <a:bodyPr/>
          <a:lstStyle/>
          <a:p>
            <a:fld id="{B2EAFA25-5A9D-43E2-9760-1F96E38F6FE9}" type="datetimeFigureOut">
              <a:rPr lang="en-GB" smtClean="0"/>
              <a:t>04/08/2022</a:t>
            </a:fld>
            <a:endParaRPr lang="en-GB"/>
          </a:p>
        </p:txBody>
      </p:sp>
      <p:sp>
        <p:nvSpPr>
          <p:cNvPr id="5" name="Footer Placeholder 4">
            <a:extLst>
              <a:ext uri="{FF2B5EF4-FFF2-40B4-BE49-F238E27FC236}">
                <a16:creationId xmlns:a16="http://schemas.microsoft.com/office/drawing/2014/main" id="{5694F8A5-47EB-4A7F-BA19-8F03D37297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F8F88B-AB5C-45A4-A56F-762C77A0FE0B}"/>
              </a:ext>
            </a:extLst>
          </p:cNvPr>
          <p:cNvSpPr>
            <a:spLocks noGrp="1"/>
          </p:cNvSpPr>
          <p:nvPr>
            <p:ph type="sldNum" sz="quarter" idx="12"/>
          </p:nvPr>
        </p:nvSpPr>
        <p:spPr/>
        <p:txBody>
          <a:bodyPr/>
          <a:lstStyle/>
          <a:p>
            <a:fld id="{8D59FA05-8BC3-495D-867D-E5CD83837558}" type="slidenum">
              <a:rPr lang="en-GB" smtClean="0"/>
              <a:t>‹#›</a:t>
            </a:fld>
            <a:endParaRPr lang="en-GB"/>
          </a:p>
        </p:txBody>
      </p:sp>
    </p:spTree>
    <p:extLst>
      <p:ext uri="{BB962C8B-B14F-4D97-AF65-F5344CB8AC3E}">
        <p14:creationId xmlns:p14="http://schemas.microsoft.com/office/powerpoint/2010/main" val="1611353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08EB0-8E20-48DF-847B-DF344B5C1B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B84750-DC17-41B6-9F03-9466A065E8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5CB55F-B057-4DA7-A8B2-F8176CC763DA}"/>
              </a:ext>
            </a:extLst>
          </p:cNvPr>
          <p:cNvSpPr>
            <a:spLocks noGrp="1"/>
          </p:cNvSpPr>
          <p:nvPr>
            <p:ph type="dt" sz="half" idx="10"/>
          </p:nvPr>
        </p:nvSpPr>
        <p:spPr/>
        <p:txBody>
          <a:bodyPr/>
          <a:lstStyle/>
          <a:p>
            <a:fld id="{B2EAFA25-5A9D-43E2-9760-1F96E38F6FE9}" type="datetimeFigureOut">
              <a:rPr lang="en-GB" smtClean="0"/>
              <a:t>04/08/2022</a:t>
            </a:fld>
            <a:endParaRPr lang="en-GB"/>
          </a:p>
        </p:txBody>
      </p:sp>
      <p:sp>
        <p:nvSpPr>
          <p:cNvPr id="5" name="Footer Placeholder 4">
            <a:extLst>
              <a:ext uri="{FF2B5EF4-FFF2-40B4-BE49-F238E27FC236}">
                <a16:creationId xmlns:a16="http://schemas.microsoft.com/office/drawing/2014/main" id="{C5BF5E22-CC65-4A72-9A5F-C9FAC2C149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D28B7E-1854-42EF-87B1-1C65D7BD405A}"/>
              </a:ext>
            </a:extLst>
          </p:cNvPr>
          <p:cNvSpPr>
            <a:spLocks noGrp="1"/>
          </p:cNvSpPr>
          <p:nvPr>
            <p:ph type="sldNum" sz="quarter" idx="12"/>
          </p:nvPr>
        </p:nvSpPr>
        <p:spPr/>
        <p:txBody>
          <a:bodyPr/>
          <a:lstStyle/>
          <a:p>
            <a:fld id="{8D59FA05-8BC3-495D-867D-E5CD83837558}" type="slidenum">
              <a:rPr lang="en-GB" smtClean="0"/>
              <a:t>‹#›</a:t>
            </a:fld>
            <a:endParaRPr lang="en-GB"/>
          </a:p>
        </p:txBody>
      </p:sp>
    </p:spTree>
    <p:extLst>
      <p:ext uri="{BB962C8B-B14F-4D97-AF65-F5344CB8AC3E}">
        <p14:creationId xmlns:p14="http://schemas.microsoft.com/office/powerpoint/2010/main" val="223577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D84D-E1AB-4311-B145-D721E75B8A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7DA886D-C888-4A90-B302-91016E19B8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1D0D59-A9C8-41A9-BB9C-9335E673A99A}"/>
              </a:ext>
            </a:extLst>
          </p:cNvPr>
          <p:cNvSpPr>
            <a:spLocks noGrp="1"/>
          </p:cNvSpPr>
          <p:nvPr>
            <p:ph type="dt" sz="half" idx="10"/>
          </p:nvPr>
        </p:nvSpPr>
        <p:spPr/>
        <p:txBody>
          <a:bodyPr/>
          <a:lstStyle/>
          <a:p>
            <a:fld id="{B2EAFA25-5A9D-43E2-9760-1F96E38F6FE9}" type="datetimeFigureOut">
              <a:rPr lang="en-GB" smtClean="0"/>
              <a:t>04/08/2022</a:t>
            </a:fld>
            <a:endParaRPr lang="en-GB"/>
          </a:p>
        </p:txBody>
      </p:sp>
      <p:sp>
        <p:nvSpPr>
          <p:cNvPr id="5" name="Footer Placeholder 4">
            <a:extLst>
              <a:ext uri="{FF2B5EF4-FFF2-40B4-BE49-F238E27FC236}">
                <a16:creationId xmlns:a16="http://schemas.microsoft.com/office/drawing/2014/main" id="{3A69AAFA-6EAF-4E4D-ACE9-F618FC0A75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05F447-288F-483B-9189-EB54BF01E490}"/>
              </a:ext>
            </a:extLst>
          </p:cNvPr>
          <p:cNvSpPr>
            <a:spLocks noGrp="1"/>
          </p:cNvSpPr>
          <p:nvPr>
            <p:ph type="sldNum" sz="quarter" idx="12"/>
          </p:nvPr>
        </p:nvSpPr>
        <p:spPr/>
        <p:txBody>
          <a:bodyPr/>
          <a:lstStyle/>
          <a:p>
            <a:fld id="{8D59FA05-8BC3-495D-867D-E5CD83837558}" type="slidenum">
              <a:rPr lang="en-GB" smtClean="0"/>
              <a:t>‹#›</a:t>
            </a:fld>
            <a:endParaRPr lang="en-GB"/>
          </a:p>
        </p:txBody>
      </p:sp>
    </p:spTree>
    <p:extLst>
      <p:ext uri="{BB962C8B-B14F-4D97-AF65-F5344CB8AC3E}">
        <p14:creationId xmlns:p14="http://schemas.microsoft.com/office/powerpoint/2010/main" val="519795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36EF-B1C8-4314-9FC4-7CBC2A5E1DD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545D2BA-4023-4A64-A964-C020DA24DD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241B258-FB97-402D-832E-DD2959735E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5C26472-049E-4515-8B05-4A931BA57EA4}"/>
              </a:ext>
            </a:extLst>
          </p:cNvPr>
          <p:cNvSpPr>
            <a:spLocks noGrp="1"/>
          </p:cNvSpPr>
          <p:nvPr>
            <p:ph type="dt" sz="half" idx="10"/>
          </p:nvPr>
        </p:nvSpPr>
        <p:spPr/>
        <p:txBody>
          <a:bodyPr/>
          <a:lstStyle/>
          <a:p>
            <a:fld id="{B2EAFA25-5A9D-43E2-9760-1F96E38F6FE9}" type="datetimeFigureOut">
              <a:rPr lang="en-GB" smtClean="0"/>
              <a:t>04/08/2022</a:t>
            </a:fld>
            <a:endParaRPr lang="en-GB"/>
          </a:p>
        </p:txBody>
      </p:sp>
      <p:sp>
        <p:nvSpPr>
          <p:cNvPr id="6" name="Footer Placeholder 5">
            <a:extLst>
              <a:ext uri="{FF2B5EF4-FFF2-40B4-BE49-F238E27FC236}">
                <a16:creationId xmlns:a16="http://schemas.microsoft.com/office/drawing/2014/main" id="{0A828A82-6504-46D5-9485-6D1BAA6AD9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7E3CA8-F677-4FE3-A1E0-48E28BC2869D}"/>
              </a:ext>
            </a:extLst>
          </p:cNvPr>
          <p:cNvSpPr>
            <a:spLocks noGrp="1"/>
          </p:cNvSpPr>
          <p:nvPr>
            <p:ph type="sldNum" sz="quarter" idx="12"/>
          </p:nvPr>
        </p:nvSpPr>
        <p:spPr/>
        <p:txBody>
          <a:bodyPr/>
          <a:lstStyle/>
          <a:p>
            <a:fld id="{8D59FA05-8BC3-495D-867D-E5CD83837558}" type="slidenum">
              <a:rPr lang="en-GB" smtClean="0"/>
              <a:t>‹#›</a:t>
            </a:fld>
            <a:endParaRPr lang="en-GB"/>
          </a:p>
        </p:txBody>
      </p:sp>
    </p:spTree>
    <p:extLst>
      <p:ext uri="{BB962C8B-B14F-4D97-AF65-F5344CB8AC3E}">
        <p14:creationId xmlns:p14="http://schemas.microsoft.com/office/powerpoint/2010/main" val="1818336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1E734-6C3B-4608-B04D-E18C6D0B7A4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7FF020-9251-4F0B-A969-B5E845EA6B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E6C060-8C35-4BA4-B0DD-5B45403E5C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D19346B-F6F8-4240-BFAD-BCEA144561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2594C5-2BC7-464F-9681-A4ACF93D48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C2F4040-546D-4965-AE46-877E83C07FFB}"/>
              </a:ext>
            </a:extLst>
          </p:cNvPr>
          <p:cNvSpPr>
            <a:spLocks noGrp="1"/>
          </p:cNvSpPr>
          <p:nvPr>
            <p:ph type="dt" sz="half" idx="10"/>
          </p:nvPr>
        </p:nvSpPr>
        <p:spPr/>
        <p:txBody>
          <a:bodyPr/>
          <a:lstStyle/>
          <a:p>
            <a:fld id="{B2EAFA25-5A9D-43E2-9760-1F96E38F6FE9}" type="datetimeFigureOut">
              <a:rPr lang="en-GB" smtClean="0"/>
              <a:t>04/08/2022</a:t>
            </a:fld>
            <a:endParaRPr lang="en-GB"/>
          </a:p>
        </p:txBody>
      </p:sp>
      <p:sp>
        <p:nvSpPr>
          <p:cNvPr id="8" name="Footer Placeholder 7">
            <a:extLst>
              <a:ext uri="{FF2B5EF4-FFF2-40B4-BE49-F238E27FC236}">
                <a16:creationId xmlns:a16="http://schemas.microsoft.com/office/drawing/2014/main" id="{2ECCDC78-A52B-4587-AE63-282D70A15DF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48BEDAB-895B-48A8-A86A-A4F0A02CB26B}"/>
              </a:ext>
            </a:extLst>
          </p:cNvPr>
          <p:cNvSpPr>
            <a:spLocks noGrp="1"/>
          </p:cNvSpPr>
          <p:nvPr>
            <p:ph type="sldNum" sz="quarter" idx="12"/>
          </p:nvPr>
        </p:nvSpPr>
        <p:spPr/>
        <p:txBody>
          <a:bodyPr/>
          <a:lstStyle/>
          <a:p>
            <a:fld id="{8D59FA05-8BC3-495D-867D-E5CD83837558}" type="slidenum">
              <a:rPr lang="en-GB" smtClean="0"/>
              <a:t>‹#›</a:t>
            </a:fld>
            <a:endParaRPr lang="en-GB"/>
          </a:p>
        </p:txBody>
      </p:sp>
    </p:spTree>
    <p:extLst>
      <p:ext uri="{BB962C8B-B14F-4D97-AF65-F5344CB8AC3E}">
        <p14:creationId xmlns:p14="http://schemas.microsoft.com/office/powerpoint/2010/main" val="357602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85D78-0DB1-4D61-A697-723D6C946C1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70F66C-343A-4518-96CA-79B7A1C9132F}"/>
              </a:ext>
            </a:extLst>
          </p:cNvPr>
          <p:cNvSpPr>
            <a:spLocks noGrp="1"/>
          </p:cNvSpPr>
          <p:nvPr>
            <p:ph type="dt" sz="half" idx="10"/>
          </p:nvPr>
        </p:nvSpPr>
        <p:spPr/>
        <p:txBody>
          <a:bodyPr/>
          <a:lstStyle/>
          <a:p>
            <a:fld id="{B2EAFA25-5A9D-43E2-9760-1F96E38F6FE9}" type="datetimeFigureOut">
              <a:rPr lang="en-GB" smtClean="0"/>
              <a:t>04/08/2022</a:t>
            </a:fld>
            <a:endParaRPr lang="en-GB"/>
          </a:p>
        </p:txBody>
      </p:sp>
      <p:sp>
        <p:nvSpPr>
          <p:cNvPr id="4" name="Footer Placeholder 3">
            <a:extLst>
              <a:ext uri="{FF2B5EF4-FFF2-40B4-BE49-F238E27FC236}">
                <a16:creationId xmlns:a16="http://schemas.microsoft.com/office/drawing/2014/main" id="{01781A0A-C8DC-439E-B41C-6C9FB1897DC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D91F702-8775-4114-901F-00754E931AA4}"/>
              </a:ext>
            </a:extLst>
          </p:cNvPr>
          <p:cNvSpPr>
            <a:spLocks noGrp="1"/>
          </p:cNvSpPr>
          <p:nvPr>
            <p:ph type="sldNum" sz="quarter" idx="12"/>
          </p:nvPr>
        </p:nvSpPr>
        <p:spPr/>
        <p:txBody>
          <a:bodyPr/>
          <a:lstStyle/>
          <a:p>
            <a:fld id="{8D59FA05-8BC3-495D-867D-E5CD83837558}" type="slidenum">
              <a:rPr lang="en-GB" smtClean="0"/>
              <a:t>‹#›</a:t>
            </a:fld>
            <a:endParaRPr lang="en-GB"/>
          </a:p>
        </p:txBody>
      </p:sp>
    </p:spTree>
    <p:extLst>
      <p:ext uri="{BB962C8B-B14F-4D97-AF65-F5344CB8AC3E}">
        <p14:creationId xmlns:p14="http://schemas.microsoft.com/office/powerpoint/2010/main" val="2266797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2B9A4E-9B3B-4E50-BE0E-1EA6C1F55A2F}"/>
              </a:ext>
            </a:extLst>
          </p:cNvPr>
          <p:cNvSpPr>
            <a:spLocks noGrp="1"/>
          </p:cNvSpPr>
          <p:nvPr>
            <p:ph type="dt" sz="half" idx="10"/>
          </p:nvPr>
        </p:nvSpPr>
        <p:spPr/>
        <p:txBody>
          <a:bodyPr/>
          <a:lstStyle/>
          <a:p>
            <a:fld id="{B2EAFA25-5A9D-43E2-9760-1F96E38F6FE9}" type="datetimeFigureOut">
              <a:rPr lang="en-GB" smtClean="0"/>
              <a:t>04/08/2022</a:t>
            </a:fld>
            <a:endParaRPr lang="en-GB"/>
          </a:p>
        </p:txBody>
      </p:sp>
      <p:sp>
        <p:nvSpPr>
          <p:cNvPr id="3" name="Footer Placeholder 2">
            <a:extLst>
              <a:ext uri="{FF2B5EF4-FFF2-40B4-BE49-F238E27FC236}">
                <a16:creationId xmlns:a16="http://schemas.microsoft.com/office/drawing/2014/main" id="{6235B052-F943-40C8-9DA7-DEC9944917E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3EE8129-0A42-45FA-A322-DC8B77B08AED}"/>
              </a:ext>
            </a:extLst>
          </p:cNvPr>
          <p:cNvSpPr>
            <a:spLocks noGrp="1"/>
          </p:cNvSpPr>
          <p:nvPr>
            <p:ph type="sldNum" sz="quarter" idx="12"/>
          </p:nvPr>
        </p:nvSpPr>
        <p:spPr/>
        <p:txBody>
          <a:bodyPr/>
          <a:lstStyle/>
          <a:p>
            <a:fld id="{8D59FA05-8BC3-495D-867D-E5CD83837558}" type="slidenum">
              <a:rPr lang="en-GB" smtClean="0"/>
              <a:t>‹#›</a:t>
            </a:fld>
            <a:endParaRPr lang="en-GB"/>
          </a:p>
        </p:txBody>
      </p:sp>
    </p:spTree>
    <p:extLst>
      <p:ext uri="{BB962C8B-B14F-4D97-AF65-F5344CB8AC3E}">
        <p14:creationId xmlns:p14="http://schemas.microsoft.com/office/powerpoint/2010/main" val="1033645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18815-AE11-4BC1-9CA4-1FB37EEFE1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682D3E7-05BD-4132-890F-65ECF2BBDA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EA227B5-0BF4-461A-B0E2-44B88DFBEB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34736D-A766-4532-A5A0-FB77ED33931D}"/>
              </a:ext>
            </a:extLst>
          </p:cNvPr>
          <p:cNvSpPr>
            <a:spLocks noGrp="1"/>
          </p:cNvSpPr>
          <p:nvPr>
            <p:ph type="dt" sz="half" idx="10"/>
          </p:nvPr>
        </p:nvSpPr>
        <p:spPr/>
        <p:txBody>
          <a:bodyPr/>
          <a:lstStyle/>
          <a:p>
            <a:fld id="{B2EAFA25-5A9D-43E2-9760-1F96E38F6FE9}" type="datetimeFigureOut">
              <a:rPr lang="en-GB" smtClean="0"/>
              <a:t>04/08/2022</a:t>
            </a:fld>
            <a:endParaRPr lang="en-GB"/>
          </a:p>
        </p:txBody>
      </p:sp>
      <p:sp>
        <p:nvSpPr>
          <p:cNvPr id="6" name="Footer Placeholder 5">
            <a:extLst>
              <a:ext uri="{FF2B5EF4-FFF2-40B4-BE49-F238E27FC236}">
                <a16:creationId xmlns:a16="http://schemas.microsoft.com/office/drawing/2014/main" id="{258043D5-6AE4-4033-8C3F-735C643CF1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E6A68-F534-4783-A81B-9B15A501B0F6}"/>
              </a:ext>
            </a:extLst>
          </p:cNvPr>
          <p:cNvSpPr>
            <a:spLocks noGrp="1"/>
          </p:cNvSpPr>
          <p:nvPr>
            <p:ph type="sldNum" sz="quarter" idx="12"/>
          </p:nvPr>
        </p:nvSpPr>
        <p:spPr/>
        <p:txBody>
          <a:bodyPr/>
          <a:lstStyle/>
          <a:p>
            <a:fld id="{8D59FA05-8BC3-495D-867D-E5CD83837558}" type="slidenum">
              <a:rPr lang="en-GB" smtClean="0"/>
              <a:t>‹#›</a:t>
            </a:fld>
            <a:endParaRPr lang="en-GB"/>
          </a:p>
        </p:txBody>
      </p:sp>
    </p:spTree>
    <p:extLst>
      <p:ext uri="{BB962C8B-B14F-4D97-AF65-F5344CB8AC3E}">
        <p14:creationId xmlns:p14="http://schemas.microsoft.com/office/powerpoint/2010/main" val="2147981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E60B0-4694-467F-801F-A02A918A4E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2C52B81-C9F7-42A5-B75A-F020EB548C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7EAFE58-9FC9-42C4-B977-358D99AA68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3E32CA-C3EE-439E-8F3B-0A8C41FC6511}"/>
              </a:ext>
            </a:extLst>
          </p:cNvPr>
          <p:cNvSpPr>
            <a:spLocks noGrp="1"/>
          </p:cNvSpPr>
          <p:nvPr>
            <p:ph type="dt" sz="half" idx="10"/>
          </p:nvPr>
        </p:nvSpPr>
        <p:spPr/>
        <p:txBody>
          <a:bodyPr/>
          <a:lstStyle/>
          <a:p>
            <a:fld id="{B2EAFA25-5A9D-43E2-9760-1F96E38F6FE9}" type="datetimeFigureOut">
              <a:rPr lang="en-GB" smtClean="0"/>
              <a:t>04/08/2022</a:t>
            </a:fld>
            <a:endParaRPr lang="en-GB"/>
          </a:p>
        </p:txBody>
      </p:sp>
      <p:sp>
        <p:nvSpPr>
          <p:cNvPr id="6" name="Footer Placeholder 5">
            <a:extLst>
              <a:ext uri="{FF2B5EF4-FFF2-40B4-BE49-F238E27FC236}">
                <a16:creationId xmlns:a16="http://schemas.microsoft.com/office/drawing/2014/main" id="{1B022B60-23BE-42EF-B804-0C7C6D65BD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62DFD3-2F92-4BB7-B8F2-CE0CFB11922F}"/>
              </a:ext>
            </a:extLst>
          </p:cNvPr>
          <p:cNvSpPr>
            <a:spLocks noGrp="1"/>
          </p:cNvSpPr>
          <p:nvPr>
            <p:ph type="sldNum" sz="quarter" idx="12"/>
          </p:nvPr>
        </p:nvSpPr>
        <p:spPr/>
        <p:txBody>
          <a:bodyPr/>
          <a:lstStyle/>
          <a:p>
            <a:fld id="{8D59FA05-8BC3-495D-867D-E5CD83837558}" type="slidenum">
              <a:rPr lang="en-GB" smtClean="0"/>
              <a:t>‹#›</a:t>
            </a:fld>
            <a:endParaRPr lang="en-GB"/>
          </a:p>
        </p:txBody>
      </p:sp>
    </p:spTree>
    <p:extLst>
      <p:ext uri="{BB962C8B-B14F-4D97-AF65-F5344CB8AC3E}">
        <p14:creationId xmlns:p14="http://schemas.microsoft.com/office/powerpoint/2010/main" val="3575959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2A6754-B90D-4295-8073-F78920B4E0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43E8694-19A9-400B-BCAC-474C0E8B24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42D239-1437-4A3B-B377-D4A5CC7C20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EAFA25-5A9D-43E2-9760-1F96E38F6FE9}" type="datetimeFigureOut">
              <a:rPr lang="en-GB" smtClean="0"/>
              <a:t>04/08/2022</a:t>
            </a:fld>
            <a:endParaRPr lang="en-GB"/>
          </a:p>
        </p:txBody>
      </p:sp>
      <p:sp>
        <p:nvSpPr>
          <p:cNvPr id="5" name="Footer Placeholder 4">
            <a:extLst>
              <a:ext uri="{FF2B5EF4-FFF2-40B4-BE49-F238E27FC236}">
                <a16:creationId xmlns:a16="http://schemas.microsoft.com/office/drawing/2014/main" id="{529F30DC-9096-4FF2-BD61-4FF46E9136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88CEF62-87DB-4A0F-9DE4-A20F0C122F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59FA05-8BC3-495D-867D-E5CD83837558}" type="slidenum">
              <a:rPr lang="en-GB" smtClean="0"/>
              <a:t>‹#›</a:t>
            </a:fld>
            <a:endParaRPr lang="en-GB"/>
          </a:p>
        </p:txBody>
      </p:sp>
    </p:spTree>
    <p:extLst>
      <p:ext uri="{BB962C8B-B14F-4D97-AF65-F5344CB8AC3E}">
        <p14:creationId xmlns:p14="http://schemas.microsoft.com/office/powerpoint/2010/main" val="6541653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2.sv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chart" Target="../charts/chart1.xml"/><Relationship Id="rId5" Type="http://schemas.openxmlformats.org/officeDocument/2006/relationships/image" Target="../media/image22.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2.jpeg"/><Relationship Id="rId7"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chart" Target="../charts/chart2.xml"/><Relationship Id="rId5" Type="http://schemas.openxmlformats.org/officeDocument/2006/relationships/image" Target="../media/image22.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2.sv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2.sv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2.sv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2.sv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5.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2.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sv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19.svg"/></Relationships>
</file>

<file path=ppt/slides/_rels/slide2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5.sv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2.jpe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35.sv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9.sv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35.sv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22.svg"/></Relationships>
</file>

<file path=ppt/slides/_rels/slide39.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2.jpeg"/><Relationship Id="rId7" Type="http://schemas.openxmlformats.org/officeDocument/2006/relationships/image" Target="../media/image63.svg"/><Relationship Id="rId12"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5" Type="http://schemas.openxmlformats.org/officeDocument/2006/relationships/image" Target="../media/image71.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F5FD9792-D50E-4D28-BA1C-A5EBB4C6138F}"/>
              </a:ext>
            </a:extLst>
          </p:cNvPr>
          <p:cNvSpPr/>
          <p:nvPr/>
        </p:nvSpPr>
        <p:spPr>
          <a:xfrm>
            <a:off x="-817564" y="3904202"/>
            <a:ext cx="13817600" cy="4124960"/>
          </a:xfrm>
          <a:prstGeom prst="ellipse">
            <a:avLst/>
          </a:prstGeom>
          <a:solidFill>
            <a:srgbClr val="6EC2B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Box 9">
            <a:extLst>
              <a:ext uri="{FF2B5EF4-FFF2-40B4-BE49-F238E27FC236}">
                <a16:creationId xmlns:a16="http://schemas.microsoft.com/office/drawing/2014/main" id="{C9667944-84A8-47F8-AD82-96E987B5D7F3}"/>
              </a:ext>
            </a:extLst>
          </p:cNvPr>
          <p:cNvSpPr txBox="1"/>
          <p:nvPr/>
        </p:nvSpPr>
        <p:spPr>
          <a:xfrm>
            <a:off x="889149" y="4933950"/>
            <a:ext cx="7118509" cy="1924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2400" b="1">
                <a:solidFill>
                  <a:srgbClr val="5C1D54"/>
                </a:solidFill>
                <a:effectLst/>
                <a:latin typeface="Segoe UI Historic" panose="020B0502040204020203" pitchFamily="34" charset="0"/>
                <a:ea typeface="Calibri" panose="020F0502020204030204" pitchFamily="34" charset="0"/>
                <a:cs typeface="Arial" panose="020B0604020202020204" pitchFamily="34" charset="0"/>
              </a:rPr>
              <a:t>Home Building Skills Partnership </a:t>
            </a:r>
          </a:p>
          <a:p>
            <a:pPr>
              <a:lnSpc>
                <a:spcPct val="107000"/>
              </a:lnSpc>
              <a:spcAft>
                <a:spcPts val="800"/>
              </a:spcAft>
            </a:pPr>
            <a:r>
              <a:rPr lang="en-GB" sz="2400" b="1">
                <a:solidFill>
                  <a:srgbClr val="5C1D54"/>
                </a:solidFill>
                <a:effectLst/>
                <a:latin typeface="Segoe UI Historic" panose="020B0502040204020203" pitchFamily="34" charset="0"/>
                <a:ea typeface="Calibri" panose="020F0502020204030204" pitchFamily="34" charset="0"/>
                <a:cs typeface="Arial" panose="020B0604020202020204" pitchFamily="34" charset="0"/>
              </a:rPr>
              <a:t>Brickwork Masterclass Programme Evaluation</a:t>
            </a:r>
            <a:endParaRPr lang="en-GB" sz="2400">
              <a:solidFill>
                <a:srgbClr val="5C1D54"/>
              </a:solidFill>
              <a:effectLst/>
              <a:latin typeface="Segoe UI Historic" panose="020B0502040204020203" pitchFamily="34" charset="0"/>
              <a:ea typeface="Calibri" panose="020F0502020204030204" pitchFamily="34" charset="0"/>
              <a:cs typeface="Arial" panose="020B0604020202020204" pitchFamily="34" charset="0"/>
            </a:endParaRPr>
          </a:p>
          <a:p>
            <a:pPr>
              <a:lnSpc>
                <a:spcPct val="107000"/>
              </a:lnSpc>
              <a:spcAft>
                <a:spcPts val="800"/>
              </a:spcAft>
            </a:pPr>
            <a:r>
              <a:rPr lang="en-GB" sz="2000" b="1">
                <a:solidFill>
                  <a:srgbClr val="5C1D54"/>
                </a:solidFill>
                <a:effectLst/>
                <a:latin typeface="Segoe UI Historic" panose="020B0502040204020203" pitchFamily="34" charset="0"/>
                <a:ea typeface="Calibri" panose="020F0502020204030204" pitchFamily="34" charset="0"/>
                <a:cs typeface="Arial" panose="020B0604020202020204" pitchFamily="34" charset="0"/>
              </a:rPr>
              <a:t>Final Report</a:t>
            </a:r>
            <a:endParaRPr lang="en-GB" sz="2000">
              <a:solidFill>
                <a:srgbClr val="5C1D54"/>
              </a:solidFill>
              <a:effectLst/>
              <a:latin typeface="Segoe UI Historic" panose="020B0502040204020203" pitchFamily="34" charset="0"/>
              <a:ea typeface="Calibri" panose="020F0502020204030204" pitchFamily="34" charset="0"/>
              <a:cs typeface="Arial" panose="020B0604020202020204" pitchFamily="34" charset="0"/>
            </a:endParaRPr>
          </a:p>
          <a:p>
            <a:pPr>
              <a:lnSpc>
                <a:spcPct val="107000"/>
              </a:lnSpc>
              <a:spcAft>
                <a:spcPts val="800"/>
              </a:spcAft>
            </a:pPr>
            <a:r>
              <a:rPr lang="en-GB" sz="2000" b="1">
                <a:solidFill>
                  <a:srgbClr val="5C1D54"/>
                </a:solidFill>
                <a:effectLst/>
                <a:latin typeface="Segoe UI Historic" panose="020B0502040204020203" pitchFamily="34" charset="0"/>
                <a:ea typeface="Calibri" panose="020F0502020204030204" pitchFamily="34" charset="0"/>
                <a:cs typeface="Arial" panose="020B0604020202020204" pitchFamily="34" charset="0"/>
              </a:rPr>
              <a:t>May 2022</a:t>
            </a:r>
            <a:endParaRPr lang="en-GB" sz="2000">
              <a:solidFill>
                <a:srgbClr val="5C1D54"/>
              </a:solidFill>
              <a:effectLst/>
              <a:latin typeface="Segoe UI Historic" panose="020B0502040204020203" pitchFamily="34" charset="0"/>
              <a:ea typeface="Calibri" panose="020F050202020403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22A657B9-74B9-4B3E-BDDB-7AF87A16A567}"/>
              </a:ext>
            </a:extLst>
          </p:cNvPr>
          <p:cNvGrpSpPr/>
          <p:nvPr/>
        </p:nvGrpSpPr>
        <p:grpSpPr>
          <a:xfrm>
            <a:off x="8678504" y="4933950"/>
            <a:ext cx="2959501" cy="1742150"/>
            <a:chOff x="9069140" y="4827326"/>
            <a:chExt cx="2959501" cy="1742150"/>
          </a:xfrm>
        </p:grpSpPr>
        <p:pic>
          <p:nvPicPr>
            <p:cNvPr id="2" name="Picture 2" descr="Text&#10;&#10;Description automatically generated with low confidence">
              <a:extLst>
                <a:ext uri="{FF2B5EF4-FFF2-40B4-BE49-F238E27FC236}">
                  <a16:creationId xmlns:a16="http://schemas.microsoft.com/office/drawing/2014/main" id="{388824AE-9B46-4209-A6B5-B44B2A656D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364" t="20179" b="16311"/>
            <a:stretch/>
          </p:blipFill>
          <p:spPr bwMode="auto">
            <a:xfrm>
              <a:off x="9069140" y="5885895"/>
              <a:ext cx="2959501" cy="6835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ext&#10;&#10;Description automatically generated with low confidence">
              <a:extLst>
                <a:ext uri="{FF2B5EF4-FFF2-40B4-BE49-F238E27FC236}">
                  <a16:creationId xmlns:a16="http://schemas.microsoft.com/office/drawing/2014/main" id="{F5E8BE79-6FA5-4339-B4AB-996172B068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7955"/>
            <a:stretch/>
          </p:blipFill>
          <p:spPr bwMode="auto">
            <a:xfrm>
              <a:off x="9069140" y="4827326"/>
              <a:ext cx="2959501" cy="1076325"/>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descr="Logo, company name&#10;&#10;Description automatically generated">
            <a:extLst>
              <a:ext uri="{FF2B5EF4-FFF2-40B4-BE49-F238E27FC236}">
                <a16:creationId xmlns:a16="http://schemas.microsoft.com/office/drawing/2014/main" id="{758898F4-CE3E-4F28-8761-9365C76260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8004" y="718245"/>
            <a:ext cx="3475991" cy="1553005"/>
          </a:xfrm>
          <a:prstGeom prst="rect">
            <a:avLst/>
          </a:prstGeom>
        </p:spPr>
      </p:pic>
    </p:spTree>
    <p:extLst>
      <p:ext uri="{BB962C8B-B14F-4D97-AF65-F5344CB8AC3E}">
        <p14:creationId xmlns:p14="http://schemas.microsoft.com/office/powerpoint/2010/main" val="2781123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DF41B17-A32F-43A9-BF97-20FB1AA070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16877" y="173058"/>
            <a:ext cx="1600887" cy="715245"/>
          </a:xfrm>
          <a:prstGeom prst="rect">
            <a:avLst/>
          </a:prstGeom>
        </p:spPr>
      </p:pic>
      <p:sp>
        <p:nvSpPr>
          <p:cNvPr id="13" name="TextBox 12">
            <a:extLst>
              <a:ext uri="{FF2B5EF4-FFF2-40B4-BE49-F238E27FC236}">
                <a16:creationId xmlns:a16="http://schemas.microsoft.com/office/drawing/2014/main" id="{601E63CC-0E40-A713-EEB5-3638AC774BFD}"/>
              </a:ext>
            </a:extLst>
          </p:cNvPr>
          <p:cNvSpPr txBox="1"/>
          <p:nvPr/>
        </p:nvSpPr>
        <p:spPr>
          <a:xfrm>
            <a:off x="476250" y="463144"/>
            <a:ext cx="9753600" cy="470000"/>
          </a:xfrm>
          <a:prstGeom prst="rect">
            <a:avLst/>
          </a:prstGeom>
          <a:noFill/>
        </p:spPr>
        <p:txBody>
          <a:bodyPr wrap="square" rtlCol="0">
            <a:spAutoFit/>
          </a:bodyPr>
          <a:lstStyle/>
          <a:p>
            <a:pPr>
              <a:lnSpc>
                <a:spcPct val="107000"/>
              </a:lnSpc>
              <a:spcBef>
                <a:spcPts val="200"/>
              </a:spcBef>
              <a:spcAft>
                <a:spcPts val="600"/>
              </a:spcAft>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Key findings – FE face-to-face brickwork masterclasses</a:t>
            </a:r>
          </a:p>
        </p:txBody>
      </p:sp>
      <p:cxnSp>
        <p:nvCxnSpPr>
          <p:cNvPr id="14" name="Straight Connector 13">
            <a:extLst>
              <a:ext uri="{FF2B5EF4-FFF2-40B4-BE49-F238E27FC236}">
                <a16:creationId xmlns:a16="http://schemas.microsoft.com/office/drawing/2014/main" id="{6DC9A7E1-33DF-17D2-56CD-18F2FE89E21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sp>
        <p:nvSpPr>
          <p:cNvPr id="39" name="Text Box 83">
            <a:extLst>
              <a:ext uri="{FF2B5EF4-FFF2-40B4-BE49-F238E27FC236}">
                <a16:creationId xmlns:a16="http://schemas.microsoft.com/office/drawing/2014/main" id="{470D7A3A-55D9-717D-E5F1-88EE2DC16F78}"/>
              </a:ext>
            </a:extLst>
          </p:cNvPr>
          <p:cNvSpPr txBox="1"/>
          <p:nvPr/>
        </p:nvSpPr>
        <p:spPr>
          <a:xfrm>
            <a:off x="699770" y="7648575"/>
            <a:ext cx="5239385" cy="250444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endParaRPr lang="en-GB" sz="1100">
              <a:effectLst/>
              <a:latin typeface="Arial Nova Cond Light" panose="020B0306020202020204" pitchFamily="34" charset="0"/>
              <a:ea typeface="Calibri" panose="020F0502020204030204" pitchFamily="34" charset="0"/>
              <a:cs typeface="Times New Roman" panose="02020603050405020304" pitchFamily="18" charset="0"/>
            </a:endParaRPr>
          </a:p>
        </p:txBody>
      </p:sp>
      <p:sp>
        <p:nvSpPr>
          <p:cNvPr id="2" name="Rectangle 3">
            <a:extLst>
              <a:ext uri="{FF2B5EF4-FFF2-40B4-BE49-F238E27FC236}">
                <a16:creationId xmlns:a16="http://schemas.microsoft.com/office/drawing/2014/main" id="{359A1009-6462-BEC4-CCE3-8AE46DA76F5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Rectangle 4">
            <a:extLst>
              <a:ext uri="{FF2B5EF4-FFF2-40B4-BE49-F238E27FC236}">
                <a16:creationId xmlns:a16="http://schemas.microsoft.com/office/drawing/2014/main" id="{BFA929EB-0F21-85D1-566F-2780DD0F2230}"/>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GB"/>
          </a:p>
        </p:txBody>
      </p:sp>
      <p:grpSp>
        <p:nvGrpSpPr>
          <p:cNvPr id="5" name="Group 4">
            <a:extLst>
              <a:ext uri="{FF2B5EF4-FFF2-40B4-BE49-F238E27FC236}">
                <a16:creationId xmlns:a16="http://schemas.microsoft.com/office/drawing/2014/main" id="{6ADDC2A0-2F83-9E75-2F68-EA0EAE29C3AF}"/>
              </a:ext>
            </a:extLst>
          </p:cNvPr>
          <p:cNvGrpSpPr/>
          <p:nvPr/>
        </p:nvGrpSpPr>
        <p:grpSpPr>
          <a:xfrm>
            <a:off x="9020145" y="3627462"/>
            <a:ext cx="2731041" cy="1835433"/>
            <a:chOff x="9400677" y="1909604"/>
            <a:chExt cx="2731041" cy="1835433"/>
          </a:xfrm>
        </p:grpSpPr>
        <p:sp>
          <p:nvSpPr>
            <p:cNvPr id="12" name="TextBox 11">
              <a:extLst>
                <a:ext uri="{FF2B5EF4-FFF2-40B4-BE49-F238E27FC236}">
                  <a16:creationId xmlns:a16="http://schemas.microsoft.com/office/drawing/2014/main" id="{2A821144-AB11-198E-B9E4-DAFF558203D5}"/>
                </a:ext>
              </a:extLst>
            </p:cNvPr>
            <p:cNvSpPr txBox="1"/>
            <p:nvPr/>
          </p:nvSpPr>
          <p:spPr>
            <a:xfrm>
              <a:off x="9400677" y="2579205"/>
              <a:ext cx="2731041" cy="1165832"/>
            </a:xfrm>
            <a:prstGeom prst="rect">
              <a:avLst/>
            </a:prstGeom>
            <a:noFill/>
          </p:spPr>
          <p:txBody>
            <a:bodyPr wrap="square">
              <a:spAutoFit/>
            </a:bodyPr>
            <a:lstStyle/>
            <a:p>
              <a:pPr algn="ctr">
                <a:lnSpc>
                  <a:spcPct val="107000"/>
                </a:lnSpc>
                <a:spcAft>
                  <a:spcPts val="800"/>
                </a:spcAft>
              </a:pPr>
              <a:r>
                <a:rPr lang="en-GB" sz="1100" i="1">
                  <a:solidFill>
                    <a:srgbClr val="767171"/>
                  </a:solidFill>
                  <a:effectLst/>
                  <a:latin typeface="Segoe UI Historic" panose="020B0502040204020203" pitchFamily="34" charset="0"/>
                  <a:ea typeface="Segoe UI Historic" panose="020B0502040204020203" pitchFamily="34" charset="0"/>
                  <a:cs typeface="Segoe UI Historic" panose="020B0502040204020203" pitchFamily="34" charset="0"/>
                </a:rPr>
                <a:t>This wasn't 'just another course', it was genuinely useful and focused on raising standards. In FE we are years behind what industry wants. We need to get the front line (tutors) upskilled and prepared to teach what industry wants</a:t>
              </a:r>
              <a:endParaRPr lang="en-GB" sz="1100">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15" name="Graphic 14" descr="Open quotation mark with solid fill">
              <a:extLst>
                <a:ext uri="{FF2B5EF4-FFF2-40B4-BE49-F238E27FC236}">
                  <a16:creationId xmlns:a16="http://schemas.microsoft.com/office/drawing/2014/main" id="{8D9F1582-7F7C-07F7-E2A0-2F645114F5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08576" y="1909604"/>
              <a:ext cx="715245" cy="715245"/>
            </a:xfrm>
            <a:prstGeom prst="rect">
              <a:avLst/>
            </a:prstGeom>
          </p:spPr>
        </p:pic>
      </p:grpSp>
      <p:grpSp>
        <p:nvGrpSpPr>
          <p:cNvPr id="6" name="Group 5">
            <a:extLst>
              <a:ext uri="{FF2B5EF4-FFF2-40B4-BE49-F238E27FC236}">
                <a16:creationId xmlns:a16="http://schemas.microsoft.com/office/drawing/2014/main" id="{A7370C03-851C-AC4D-476C-D9130A603FF9}"/>
              </a:ext>
            </a:extLst>
          </p:cNvPr>
          <p:cNvGrpSpPr/>
          <p:nvPr/>
        </p:nvGrpSpPr>
        <p:grpSpPr>
          <a:xfrm>
            <a:off x="9799687" y="1757517"/>
            <a:ext cx="2001466" cy="1084815"/>
            <a:chOff x="9870545" y="4526920"/>
            <a:chExt cx="2001466" cy="1084815"/>
          </a:xfrm>
        </p:grpSpPr>
        <p:sp>
          <p:nvSpPr>
            <p:cNvPr id="16" name="TextBox 15">
              <a:extLst>
                <a:ext uri="{FF2B5EF4-FFF2-40B4-BE49-F238E27FC236}">
                  <a16:creationId xmlns:a16="http://schemas.microsoft.com/office/drawing/2014/main" id="{74E42B74-F98F-F062-D531-13011B95F974}"/>
                </a:ext>
              </a:extLst>
            </p:cNvPr>
            <p:cNvSpPr txBox="1"/>
            <p:nvPr/>
          </p:nvSpPr>
          <p:spPr>
            <a:xfrm>
              <a:off x="9870545" y="5170460"/>
              <a:ext cx="2001466" cy="441275"/>
            </a:xfrm>
            <a:prstGeom prst="rect">
              <a:avLst/>
            </a:prstGeom>
            <a:noFill/>
          </p:spPr>
          <p:txBody>
            <a:bodyPr wrap="square">
              <a:spAutoFit/>
            </a:bodyPr>
            <a:lstStyle/>
            <a:p>
              <a:pPr algn="ctr">
                <a:lnSpc>
                  <a:spcPct val="107000"/>
                </a:lnSpc>
                <a:spcAft>
                  <a:spcPts val="800"/>
                </a:spcAft>
              </a:pPr>
              <a:r>
                <a:rPr lang="en-GB" sz="1100" i="1">
                  <a:solidFill>
                    <a:srgbClr val="767171"/>
                  </a:solidFill>
                  <a:effectLst/>
                  <a:latin typeface="Segoe UI Historic" panose="020B0502040204020203" pitchFamily="34" charset="0"/>
                  <a:ea typeface="Segoe UI Historic" panose="020B0502040204020203" pitchFamily="34" charset="0"/>
                  <a:cs typeface="Segoe UI Historic" panose="020B0502040204020203" pitchFamily="34" charset="0"/>
                </a:rPr>
                <a:t>Very valuable content we’ve not seen anywhere else </a:t>
              </a:r>
              <a:endParaRPr lang="en-GB" sz="1100">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17" name="Graphic 16" descr="Open quotation mark with solid fill">
              <a:extLst>
                <a:ext uri="{FF2B5EF4-FFF2-40B4-BE49-F238E27FC236}">
                  <a16:creationId xmlns:a16="http://schemas.microsoft.com/office/drawing/2014/main" id="{E52D9DBD-779F-805D-4BAC-8AA25C5BE5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3655" y="4526920"/>
              <a:ext cx="715245" cy="715245"/>
            </a:xfrm>
            <a:prstGeom prst="rect">
              <a:avLst/>
            </a:prstGeom>
          </p:spPr>
        </p:pic>
      </p:grpSp>
      <p:sp>
        <p:nvSpPr>
          <p:cNvPr id="20" name="TextBox 19">
            <a:extLst>
              <a:ext uri="{FF2B5EF4-FFF2-40B4-BE49-F238E27FC236}">
                <a16:creationId xmlns:a16="http://schemas.microsoft.com/office/drawing/2014/main" id="{E773FECE-A115-E876-F14D-95F278EBFE3E}"/>
              </a:ext>
            </a:extLst>
          </p:cNvPr>
          <p:cNvSpPr txBox="1"/>
          <p:nvPr/>
        </p:nvSpPr>
        <p:spPr>
          <a:xfrm>
            <a:off x="1670095" y="1619825"/>
            <a:ext cx="7693500" cy="288000"/>
          </a:xfrm>
          <a:prstGeom prst="rect">
            <a:avLst/>
          </a:prstGeom>
          <a:noFill/>
        </p:spPr>
        <p:txBody>
          <a:bodyPr wrap="square">
            <a:spAutoFit/>
          </a:bodyPr>
          <a:lstStyle/>
          <a:p>
            <a:r>
              <a:rPr lang="en-GB" sz="1200">
                <a:latin typeface="Segoe UI Historic" panose="020B0502040204020203" pitchFamily="34" charset="0"/>
                <a:ea typeface="Segoe UI Historic" panose="020B0502040204020203" pitchFamily="34" charset="0"/>
                <a:cs typeface="Segoe UI Historic" panose="020B0502040204020203" pitchFamily="34" charset="0"/>
              </a:rPr>
              <a:t>Say the brickwork masterclass updated their knowledge for teaching </a:t>
            </a:r>
          </a:p>
        </p:txBody>
      </p:sp>
      <p:sp>
        <p:nvSpPr>
          <p:cNvPr id="24" name="Text Box 87">
            <a:extLst>
              <a:ext uri="{FF2B5EF4-FFF2-40B4-BE49-F238E27FC236}">
                <a16:creationId xmlns:a16="http://schemas.microsoft.com/office/drawing/2014/main" id="{2425FEAD-9F86-43CF-2C62-D48BE07246DD}"/>
              </a:ext>
            </a:extLst>
          </p:cNvPr>
          <p:cNvSpPr txBox="1"/>
          <p:nvPr/>
        </p:nvSpPr>
        <p:spPr>
          <a:xfrm>
            <a:off x="1670095" y="4941641"/>
            <a:ext cx="5470251" cy="2880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200">
                <a:effectLst/>
                <a:latin typeface="Segoe UI Historic" panose="020B0502040204020203" pitchFamily="34" charset="0"/>
                <a:ea typeface="Segoe UI Historic" panose="020B0502040204020203" pitchFamily="34" charset="0"/>
                <a:cs typeface="Segoe UI Historic" panose="020B0502040204020203" pitchFamily="34" charset="0"/>
              </a:rPr>
              <a:t>Say the length, breadth and depth of the content was about right</a:t>
            </a:r>
            <a:endParaRPr lang="en-GB" sz="1200">
              <a:effectLst/>
              <a:latin typeface="Segoe UI Historic" panose="020B0502040204020203" pitchFamily="34" charset="0"/>
              <a:ea typeface="Segoe UI Historic" panose="020B0502040204020203" pitchFamily="34" charset="0"/>
              <a:cs typeface="Segoe UI Historic" panose="020B0502040204020203" pitchFamily="34" charset="0"/>
            </a:endParaRPr>
          </a:p>
          <a:p>
            <a:pPr>
              <a:lnSpc>
                <a:spcPct val="107000"/>
              </a:lnSpc>
              <a:spcAft>
                <a:spcPts val="800"/>
              </a:spcAft>
            </a:pPr>
            <a:r>
              <a:rPr lang="en-GB" sz="1200">
                <a:effectLst/>
                <a:latin typeface="Segoe UI Historic" panose="020B0502040204020203" pitchFamily="34" charset="0"/>
                <a:ea typeface="Segoe UI Historic" panose="020B0502040204020203" pitchFamily="34" charset="0"/>
                <a:cs typeface="Segoe UI Historic" panose="020B0502040204020203" pitchFamily="34" charset="0"/>
              </a:rPr>
              <a:t> </a:t>
            </a:r>
          </a:p>
        </p:txBody>
      </p:sp>
      <p:sp>
        <p:nvSpPr>
          <p:cNvPr id="26" name="Text Box 90">
            <a:extLst>
              <a:ext uri="{FF2B5EF4-FFF2-40B4-BE49-F238E27FC236}">
                <a16:creationId xmlns:a16="http://schemas.microsoft.com/office/drawing/2014/main" id="{A00199A1-7D6C-8DC6-2F6E-EB58E698B3DA}"/>
              </a:ext>
            </a:extLst>
          </p:cNvPr>
          <p:cNvSpPr txBox="1"/>
          <p:nvPr/>
        </p:nvSpPr>
        <p:spPr>
          <a:xfrm>
            <a:off x="1670095" y="3288321"/>
            <a:ext cx="4787272" cy="2880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200">
                <a:effectLst/>
                <a:latin typeface="Segoe UI Historic" panose="020B0502040204020203" pitchFamily="34" charset="0"/>
                <a:ea typeface="Segoe UI Historic" panose="020B0502040204020203" pitchFamily="34" charset="0"/>
                <a:cs typeface="Segoe UI Historic" panose="020B0502040204020203" pitchFamily="34" charset="0"/>
              </a:rPr>
              <a:t>Have already put changes in place</a:t>
            </a:r>
            <a:endParaRPr lang="en-GB" sz="1200">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27" name="Oval 26">
            <a:extLst>
              <a:ext uri="{FF2B5EF4-FFF2-40B4-BE49-F238E27FC236}">
                <a16:creationId xmlns:a16="http://schemas.microsoft.com/office/drawing/2014/main" id="{D0CB29CD-416E-978A-264F-729FF818055A}"/>
              </a:ext>
            </a:extLst>
          </p:cNvPr>
          <p:cNvSpPr/>
          <p:nvPr/>
        </p:nvSpPr>
        <p:spPr>
          <a:xfrm>
            <a:off x="745501" y="4655718"/>
            <a:ext cx="792000" cy="79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7AEE19A1-0091-15C7-CF47-4B37617E67F6}"/>
              </a:ext>
            </a:extLst>
          </p:cNvPr>
          <p:cNvSpPr/>
          <p:nvPr/>
        </p:nvSpPr>
        <p:spPr>
          <a:xfrm>
            <a:off x="745501" y="3033000"/>
            <a:ext cx="792000" cy="79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95BD1301-C78F-83E0-22E5-78034BC171D7}"/>
              </a:ext>
            </a:extLst>
          </p:cNvPr>
          <p:cNvSpPr/>
          <p:nvPr/>
        </p:nvSpPr>
        <p:spPr>
          <a:xfrm>
            <a:off x="745501" y="1361517"/>
            <a:ext cx="792000" cy="79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2CE0B4F5-7F3F-7822-2290-B1D485938E7F}"/>
              </a:ext>
            </a:extLst>
          </p:cNvPr>
          <p:cNvSpPr txBox="1"/>
          <p:nvPr/>
        </p:nvSpPr>
        <p:spPr>
          <a:xfrm>
            <a:off x="878095" y="1572851"/>
            <a:ext cx="688949" cy="369332"/>
          </a:xfrm>
          <a:prstGeom prst="rect">
            <a:avLst/>
          </a:prstGeom>
          <a:noFill/>
        </p:spPr>
        <p:txBody>
          <a:bodyPr wrap="square" rtlCol="0">
            <a:spAutoFit/>
          </a:bodyPr>
          <a:lstStyle/>
          <a:p>
            <a:r>
              <a:rPr lang="en-GB" b="1"/>
              <a:t>85%</a:t>
            </a:r>
          </a:p>
        </p:txBody>
      </p:sp>
      <p:sp>
        <p:nvSpPr>
          <p:cNvPr id="36" name="TextBox 35">
            <a:extLst>
              <a:ext uri="{FF2B5EF4-FFF2-40B4-BE49-F238E27FC236}">
                <a16:creationId xmlns:a16="http://schemas.microsoft.com/office/drawing/2014/main" id="{FC34BDD4-0E41-B77F-325B-C74A05F5928A}"/>
              </a:ext>
            </a:extLst>
          </p:cNvPr>
          <p:cNvSpPr txBox="1"/>
          <p:nvPr/>
        </p:nvSpPr>
        <p:spPr>
          <a:xfrm>
            <a:off x="878095" y="3245333"/>
            <a:ext cx="688949" cy="369332"/>
          </a:xfrm>
          <a:prstGeom prst="rect">
            <a:avLst/>
          </a:prstGeom>
          <a:noFill/>
        </p:spPr>
        <p:txBody>
          <a:bodyPr wrap="square" rtlCol="0">
            <a:spAutoFit/>
          </a:bodyPr>
          <a:lstStyle/>
          <a:p>
            <a:r>
              <a:rPr lang="en-GB" b="1"/>
              <a:t>83%</a:t>
            </a:r>
          </a:p>
        </p:txBody>
      </p:sp>
      <p:sp>
        <p:nvSpPr>
          <p:cNvPr id="41" name="TextBox 40">
            <a:extLst>
              <a:ext uri="{FF2B5EF4-FFF2-40B4-BE49-F238E27FC236}">
                <a16:creationId xmlns:a16="http://schemas.microsoft.com/office/drawing/2014/main" id="{F32060CE-BBF3-120F-6182-FC89E2760FAD}"/>
              </a:ext>
            </a:extLst>
          </p:cNvPr>
          <p:cNvSpPr txBox="1"/>
          <p:nvPr/>
        </p:nvSpPr>
        <p:spPr>
          <a:xfrm>
            <a:off x="797885" y="4867052"/>
            <a:ext cx="792000" cy="369332"/>
          </a:xfrm>
          <a:prstGeom prst="rect">
            <a:avLst/>
          </a:prstGeom>
          <a:noFill/>
        </p:spPr>
        <p:txBody>
          <a:bodyPr wrap="square" rtlCol="0">
            <a:spAutoFit/>
          </a:bodyPr>
          <a:lstStyle/>
          <a:p>
            <a:r>
              <a:rPr lang="en-GB" b="1"/>
              <a:t>100%</a:t>
            </a:r>
          </a:p>
        </p:txBody>
      </p:sp>
      <p:grpSp>
        <p:nvGrpSpPr>
          <p:cNvPr id="18" name="Group 17">
            <a:extLst>
              <a:ext uri="{FF2B5EF4-FFF2-40B4-BE49-F238E27FC236}">
                <a16:creationId xmlns:a16="http://schemas.microsoft.com/office/drawing/2014/main" id="{9B2D01D5-9D36-F15D-F458-2BB051B4EB8A}"/>
              </a:ext>
            </a:extLst>
          </p:cNvPr>
          <p:cNvGrpSpPr/>
          <p:nvPr/>
        </p:nvGrpSpPr>
        <p:grpSpPr>
          <a:xfrm>
            <a:off x="2441606" y="2137028"/>
            <a:ext cx="6150478" cy="4319898"/>
            <a:chOff x="1806334" y="2165846"/>
            <a:chExt cx="6150478" cy="4319898"/>
          </a:xfrm>
        </p:grpSpPr>
        <p:sp>
          <p:nvSpPr>
            <p:cNvPr id="25" name="Text Box 128">
              <a:extLst>
                <a:ext uri="{FF2B5EF4-FFF2-40B4-BE49-F238E27FC236}">
                  <a16:creationId xmlns:a16="http://schemas.microsoft.com/office/drawing/2014/main" id="{51257CF5-3054-DFC1-987F-EC076B81F166}"/>
                </a:ext>
              </a:extLst>
            </p:cNvPr>
            <p:cNvSpPr txBox="1"/>
            <p:nvPr/>
          </p:nvSpPr>
          <p:spPr>
            <a:xfrm>
              <a:off x="2717427" y="5945744"/>
              <a:ext cx="4787272" cy="2880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200">
                  <a:effectLst/>
                  <a:latin typeface="Segoe UI Historic" panose="020B0502040204020203" pitchFamily="34" charset="0"/>
                  <a:ea typeface="Segoe UI Historic" panose="020B0502040204020203" pitchFamily="34" charset="0"/>
                  <a:cs typeface="Segoe UI Historic" panose="020B0502040204020203" pitchFamily="34" charset="0"/>
                </a:rPr>
                <a:t>Would recommend the brickwork masterclass to a colleague  </a:t>
              </a:r>
              <a:endParaRPr lang="en-GB" sz="1200">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28" name="Oval 27">
              <a:extLst>
                <a:ext uri="{FF2B5EF4-FFF2-40B4-BE49-F238E27FC236}">
                  <a16:creationId xmlns:a16="http://schemas.microsoft.com/office/drawing/2014/main" id="{02D888D8-197E-5230-C142-5F48AB5C254B}"/>
                </a:ext>
              </a:extLst>
            </p:cNvPr>
            <p:cNvSpPr/>
            <p:nvPr/>
          </p:nvSpPr>
          <p:spPr>
            <a:xfrm>
              <a:off x="1806334" y="5693744"/>
              <a:ext cx="792000" cy="79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A36EDA08-A9D8-6EF2-2176-74145FD71F88}"/>
                </a:ext>
              </a:extLst>
            </p:cNvPr>
            <p:cNvGrpSpPr/>
            <p:nvPr/>
          </p:nvGrpSpPr>
          <p:grpSpPr>
            <a:xfrm>
              <a:off x="1806334" y="2165846"/>
              <a:ext cx="6150478" cy="2485458"/>
              <a:chOff x="1806334" y="2165846"/>
              <a:chExt cx="6150478" cy="2485458"/>
            </a:xfrm>
          </p:grpSpPr>
          <p:sp>
            <p:nvSpPr>
              <p:cNvPr id="23" name="Text Box 92">
                <a:extLst>
                  <a:ext uri="{FF2B5EF4-FFF2-40B4-BE49-F238E27FC236}">
                    <a16:creationId xmlns:a16="http://schemas.microsoft.com/office/drawing/2014/main" id="{C93ED468-B95F-59D1-E840-1B41724AD797}"/>
                  </a:ext>
                </a:extLst>
              </p:cNvPr>
              <p:cNvSpPr txBox="1"/>
              <p:nvPr/>
            </p:nvSpPr>
            <p:spPr>
              <a:xfrm>
                <a:off x="2717427" y="4111304"/>
                <a:ext cx="5219345" cy="2880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200">
                    <a:effectLst/>
                    <a:latin typeface="Segoe UI Historic" panose="020B0502040204020203" pitchFamily="34" charset="0"/>
                    <a:ea typeface="Segoe UI Historic" panose="020B0502040204020203" pitchFamily="34" charset="0"/>
                    <a:cs typeface="Segoe UI Historic" panose="020B0502040204020203" pitchFamily="34" charset="0"/>
                  </a:rPr>
                  <a:t>Believe changes to teaching are very or totally sustainable</a:t>
                </a:r>
                <a:endParaRPr lang="en-GB" sz="1200">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29" name="Oval 28">
                <a:extLst>
                  <a:ext uri="{FF2B5EF4-FFF2-40B4-BE49-F238E27FC236}">
                    <a16:creationId xmlns:a16="http://schemas.microsoft.com/office/drawing/2014/main" id="{C6F1801E-4874-BAF3-79E0-116332B1C1B7}"/>
                  </a:ext>
                </a:extLst>
              </p:cNvPr>
              <p:cNvSpPr/>
              <p:nvPr/>
            </p:nvSpPr>
            <p:spPr>
              <a:xfrm>
                <a:off x="1806334" y="3859304"/>
                <a:ext cx="792000" cy="79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823B67CB-4B5C-FFC3-1F9E-D46503087687}"/>
                  </a:ext>
                </a:extLst>
              </p:cNvPr>
              <p:cNvGrpSpPr/>
              <p:nvPr/>
            </p:nvGrpSpPr>
            <p:grpSpPr>
              <a:xfrm>
                <a:off x="1806334" y="2165846"/>
                <a:ext cx="6150478" cy="792000"/>
                <a:chOff x="1806334" y="2165846"/>
                <a:chExt cx="6150478" cy="792000"/>
              </a:xfrm>
            </p:grpSpPr>
            <p:sp>
              <p:nvSpPr>
                <p:cNvPr id="22" name="Text Box 88">
                  <a:extLst>
                    <a:ext uri="{FF2B5EF4-FFF2-40B4-BE49-F238E27FC236}">
                      <a16:creationId xmlns:a16="http://schemas.microsoft.com/office/drawing/2014/main" id="{34314B0E-11ED-51C1-549A-9AB80968E3B2}"/>
                    </a:ext>
                  </a:extLst>
                </p:cNvPr>
                <p:cNvSpPr txBox="1"/>
                <p:nvPr/>
              </p:nvSpPr>
              <p:spPr>
                <a:xfrm>
                  <a:off x="2717427" y="2417234"/>
                  <a:ext cx="5239385" cy="28922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200">
                      <a:effectLst/>
                      <a:latin typeface="Segoe UI Historic" panose="020B0502040204020203" pitchFamily="34" charset="0"/>
                      <a:ea typeface="Segoe UI Historic" panose="020B0502040204020203" pitchFamily="34" charset="0"/>
                      <a:cs typeface="Segoe UI Historic" panose="020B0502040204020203" pitchFamily="34" charset="0"/>
                    </a:rPr>
                    <a:t>Plan to make, or have made changes to teaching as a result</a:t>
                  </a:r>
                  <a:r>
                    <a:rPr lang="en-GB" sz="1200">
                      <a:effectLst/>
                      <a:latin typeface="Segoe UI Historic" panose="020B0502040204020203" pitchFamily="34" charset="0"/>
                      <a:ea typeface="Segoe UI Historic" panose="020B0502040204020203" pitchFamily="34" charset="0"/>
                      <a:cs typeface="Segoe UI Historic" panose="020B0502040204020203" pitchFamily="34" charset="0"/>
                    </a:rPr>
                    <a:t> </a:t>
                  </a:r>
                </a:p>
              </p:txBody>
            </p:sp>
            <p:sp>
              <p:nvSpPr>
                <p:cNvPr id="31" name="Oval 30">
                  <a:extLst>
                    <a:ext uri="{FF2B5EF4-FFF2-40B4-BE49-F238E27FC236}">
                      <a16:creationId xmlns:a16="http://schemas.microsoft.com/office/drawing/2014/main" id="{B72014A8-5BF2-CE77-D5D2-A14BDE21ECB6}"/>
                    </a:ext>
                  </a:extLst>
                </p:cNvPr>
                <p:cNvSpPr/>
                <p:nvPr/>
              </p:nvSpPr>
              <p:spPr>
                <a:xfrm>
                  <a:off x="1806334" y="2165846"/>
                  <a:ext cx="792000" cy="79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2276B297-6D69-49CA-3046-ACAA91CE98D5}"/>
                    </a:ext>
                  </a:extLst>
                </p:cNvPr>
                <p:cNvSpPr txBox="1"/>
                <p:nvPr/>
              </p:nvSpPr>
              <p:spPr>
                <a:xfrm>
                  <a:off x="1925427" y="2354534"/>
                  <a:ext cx="688949" cy="369332"/>
                </a:xfrm>
                <a:prstGeom prst="rect">
                  <a:avLst/>
                </a:prstGeom>
                <a:noFill/>
              </p:spPr>
              <p:txBody>
                <a:bodyPr wrap="square" rtlCol="0">
                  <a:spAutoFit/>
                </a:bodyPr>
                <a:lstStyle/>
                <a:p>
                  <a:r>
                    <a:rPr lang="en-GB" b="1"/>
                    <a:t>94%</a:t>
                  </a:r>
                </a:p>
              </p:txBody>
            </p:sp>
          </p:grpSp>
          <p:sp>
            <p:nvSpPr>
              <p:cNvPr id="37" name="TextBox 36">
                <a:extLst>
                  <a:ext uri="{FF2B5EF4-FFF2-40B4-BE49-F238E27FC236}">
                    <a16:creationId xmlns:a16="http://schemas.microsoft.com/office/drawing/2014/main" id="{3BEAC27A-268F-ED20-E784-0FE546963A64}"/>
                  </a:ext>
                </a:extLst>
              </p:cNvPr>
              <p:cNvSpPr txBox="1"/>
              <p:nvPr/>
            </p:nvSpPr>
            <p:spPr>
              <a:xfrm>
                <a:off x="1940982" y="4080264"/>
                <a:ext cx="688949" cy="369332"/>
              </a:xfrm>
              <a:prstGeom prst="rect">
                <a:avLst/>
              </a:prstGeom>
              <a:noFill/>
            </p:spPr>
            <p:txBody>
              <a:bodyPr wrap="square" rtlCol="0">
                <a:spAutoFit/>
              </a:bodyPr>
              <a:lstStyle/>
              <a:p>
                <a:r>
                  <a:rPr lang="en-GB" b="1"/>
                  <a:t>87%</a:t>
                </a:r>
              </a:p>
            </p:txBody>
          </p:sp>
        </p:grpSp>
        <p:sp>
          <p:nvSpPr>
            <p:cNvPr id="42" name="TextBox 41">
              <a:extLst>
                <a:ext uri="{FF2B5EF4-FFF2-40B4-BE49-F238E27FC236}">
                  <a16:creationId xmlns:a16="http://schemas.microsoft.com/office/drawing/2014/main" id="{691B8664-E769-4700-D561-4B383248ECB6}"/>
                </a:ext>
              </a:extLst>
            </p:cNvPr>
            <p:cNvSpPr txBox="1"/>
            <p:nvPr/>
          </p:nvSpPr>
          <p:spPr>
            <a:xfrm>
              <a:off x="1940008" y="5906569"/>
              <a:ext cx="688949" cy="369332"/>
            </a:xfrm>
            <a:prstGeom prst="rect">
              <a:avLst/>
            </a:prstGeom>
            <a:noFill/>
          </p:spPr>
          <p:txBody>
            <a:bodyPr wrap="square" rtlCol="0">
              <a:spAutoFit/>
            </a:bodyPr>
            <a:lstStyle/>
            <a:p>
              <a:r>
                <a:rPr lang="en-GB" b="1"/>
                <a:t>96%</a:t>
              </a:r>
            </a:p>
          </p:txBody>
        </p:sp>
      </p:grpSp>
      <p:sp>
        <p:nvSpPr>
          <p:cNvPr id="38" name="TextBox 37">
            <a:extLst>
              <a:ext uri="{FF2B5EF4-FFF2-40B4-BE49-F238E27FC236}">
                <a16:creationId xmlns:a16="http://schemas.microsoft.com/office/drawing/2014/main" id="{7B53BAE9-8D1D-5042-36DF-0127E5A16209}"/>
              </a:ext>
            </a:extLst>
          </p:cNvPr>
          <p:cNvSpPr txBox="1"/>
          <p:nvPr/>
        </p:nvSpPr>
        <p:spPr>
          <a:xfrm>
            <a:off x="8129853" y="6474382"/>
            <a:ext cx="4062147" cy="276999"/>
          </a:xfrm>
          <a:prstGeom prst="rect">
            <a:avLst/>
          </a:prstGeom>
          <a:noFill/>
        </p:spPr>
        <p:txBody>
          <a:bodyPr wrap="square">
            <a:spAutoFit/>
          </a:bodyPr>
          <a:lstStyle/>
          <a:p>
            <a:r>
              <a:rPr lang="en-GB" sz="1200">
                <a:latin typeface="Segoe UI Historic" panose="020B0502040204020203" pitchFamily="34" charset="0"/>
                <a:ea typeface="Segoe UI Historic" panose="020B0502040204020203" pitchFamily="34" charset="0"/>
                <a:cs typeface="Segoe UI Historic" panose="020B0502040204020203" pitchFamily="34" charset="0"/>
              </a:rPr>
              <a:t>N.B. All statistics report survey data from 64 respondents</a:t>
            </a:r>
          </a:p>
        </p:txBody>
      </p:sp>
    </p:spTree>
    <p:extLst>
      <p:ext uri="{BB962C8B-B14F-4D97-AF65-F5344CB8AC3E}">
        <p14:creationId xmlns:p14="http://schemas.microsoft.com/office/powerpoint/2010/main" val="3432839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DF41B17-A32F-43A9-BF97-20FB1AA070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16877" y="173058"/>
            <a:ext cx="1600887" cy="715245"/>
          </a:xfrm>
          <a:prstGeom prst="rect">
            <a:avLst/>
          </a:prstGeom>
        </p:spPr>
      </p:pic>
      <p:sp>
        <p:nvSpPr>
          <p:cNvPr id="13" name="TextBox 12">
            <a:extLst>
              <a:ext uri="{FF2B5EF4-FFF2-40B4-BE49-F238E27FC236}">
                <a16:creationId xmlns:a16="http://schemas.microsoft.com/office/drawing/2014/main" id="{601E63CC-0E40-A713-EEB5-3638AC774BFD}"/>
              </a:ext>
            </a:extLst>
          </p:cNvPr>
          <p:cNvSpPr txBox="1"/>
          <p:nvPr/>
        </p:nvSpPr>
        <p:spPr>
          <a:xfrm>
            <a:off x="476250" y="463144"/>
            <a:ext cx="9753600" cy="470000"/>
          </a:xfrm>
          <a:prstGeom prst="rect">
            <a:avLst/>
          </a:prstGeom>
          <a:noFill/>
        </p:spPr>
        <p:txBody>
          <a:bodyPr wrap="square" rtlCol="0">
            <a:spAutoFit/>
          </a:bodyPr>
          <a:lstStyle/>
          <a:p>
            <a:pPr>
              <a:lnSpc>
                <a:spcPct val="107000"/>
              </a:lnSpc>
              <a:spcBef>
                <a:spcPts val="200"/>
              </a:spcBef>
              <a:spcAft>
                <a:spcPts val="600"/>
              </a:spcAft>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Use and impact of the FE face-to-face brickwork masterclasses </a:t>
            </a:r>
          </a:p>
        </p:txBody>
      </p:sp>
      <p:cxnSp>
        <p:nvCxnSpPr>
          <p:cNvPr id="14" name="Straight Connector 13">
            <a:extLst>
              <a:ext uri="{FF2B5EF4-FFF2-40B4-BE49-F238E27FC236}">
                <a16:creationId xmlns:a16="http://schemas.microsoft.com/office/drawing/2014/main" id="{6DC9A7E1-33DF-17D2-56CD-18F2FE89E21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sp>
        <p:nvSpPr>
          <p:cNvPr id="2" name="Rectangle 3">
            <a:extLst>
              <a:ext uri="{FF2B5EF4-FFF2-40B4-BE49-F238E27FC236}">
                <a16:creationId xmlns:a16="http://schemas.microsoft.com/office/drawing/2014/main" id="{359A1009-6462-BEC4-CCE3-8AE46DA76F5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Rectangle 4">
            <a:extLst>
              <a:ext uri="{FF2B5EF4-FFF2-40B4-BE49-F238E27FC236}">
                <a16:creationId xmlns:a16="http://schemas.microsoft.com/office/drawing/2014/main" id="{BFA929EB-0F21-85D1-566F-2780DD0F2230}"/>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GB"/>
          </a:p>
        </p:txBody>
      </p:sp>
      <p:grpSp>
        <p:nvGrpSpPr>
          <p:cNvPr id="5" name="Group 4">
            <a:extLst>
              <a:ext uri="{FF2B5EF4-FFF2-40B4-BE49-F238E27FC236}">
                <a16:creationId xmlns:a16="http://schemas.microsoft.com/office/drawing/2014/main" id="{6ADDC2A0-2F83-9E75-2F68-EA0EAE29C3AF}"/>
              </a:ext>
            </a:extLst>
          </p:cNvPr>
          <p:cNvGrpSpPr/>
          <p:nvPr/>
        </p:nvGrpSpPr>
        <p:grpSpPr>
          <a:xfrm>
            <a:off x="9212132" y="4030675"/>
            <a:ext cx="2731041" cy="1835433"/>
            <a:chOff x="9400677" y="1909604"/>
            <a:chExt cx="2731041" cy="1835433"/>
          </a:xfrm>
        </p:grpSpPr>
        <p:sp>
          <p:nvSpPr>
            <p:cNvPr id="12" name="TextBox 11">
              <a:extLst>
                <a:ext uri="{FF2B5EF4-FFF2-40B4-BE49-F238E27FC236}">
                  <a16:creationId xmlns:a16="http://schemas.microsoft.com/office/drawing/2014/main" id="{2A821144-AB11-198E-B9E4-DAFF558203D5}"/>
                </a:ext>
              </a:extLst>
            </p:cNvPr>
            <p:cNvSpPr txBox="1"/>
            <p:nvPr/>
          </p:nvSpPr>
          <p:spPr>
            <a:xfrm>
              <a:off x="9400677" y="2579205"/>
              <a:ext cx="2731041" cy="1165832"/>
            </a:xfrm>
            <a:prstGeom prst="rect">
              <a:avLst/>
            </a:prstGeom>
            <a:noFill/>
          </p:spPr>
          <p:txBody>
            <a:bodyPr wrap="square">
              <a:spAutoFit/>
            </a:bodyPr>
            <a:lstStyle/>
            <a:p>
              <a:pPr algn="ctr">
                <a:lnSpc>
                  <a:spcPct val="107000"/>
                </a:lnSpc>
                <a:spcAft>
                  <a:spcPts val="800"/>
                </a:spcAft>
              </a:pPr>
              <a:r>
                <a:rPr lang="en-GB" sz="1100" i="1">
                  <a:solidFill>
                    <a:srgbClr val="767171"/>
                  </a:solidFill>
                  <a:effectLst/>
                  <a:latin typeface="Segoe UI Historic" panose="020B0502040204020203" pitchFamily="34" charset="0"/>
                  <a:ea typeface="Segoe UI Historic" panose="020B0502040204020203" pitchFamily="34" charset="0"/>
                  <a:cs typeface="Segoe UI Historic" panose="020B0502040204020203" pitchFamily="34" charset="0"/>
                </a:rPr>
                <a:t>I still actively work as a joiner so keep abreast of building regs and so on - others probably learned a bit more than I did. Tutors are mainly in classrooms - for those people something like this is invaluable</a:t>
              </a:r>
              <a:endParaRPr lang="en-GB" sz="1100">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15" name="Graphic 14" descr="Open quotation mark with solid fill">
              <a:extLst>
                <a:ext uri="{FF2B5EF4-FFF2-40B4-BE49-F238E27FC236}">
                  <a16:creationId xmlns:a16="http://schemas.microsoft.com/office/drawing/2014/main" id="{8D9F1582-7F7C-07F7-E2A0-2F645114F5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08576" y="1909604"/>
              <a:ext cx="715245" cy="715245"/>
            </a:xfrm>
            <a:prstGeom prst="rect">
              <a:avLst/>
            </a:prstGeom>
          </p:spPr>
        </p:pic>
      </p:grpSp>
      <p:grpSp>
        <p:nvGrpSpPr>
          <p:cNvPr id="6" name="Group 5">
            <a:extLst>
              <a:ext uri="{FF2B5EF4-FFF2-40B4-BE49-F238E27FC236}">
                <a16:creationId xmlns:a16="http://schemas.microsoft.com/office/drawing/2014/main" id="{A7370C03-851C-AC4D-476C-D9130A603FF9}"/>
              </a:ext>
            </a:extLst>
          </p:cNvPr>
          <p:cNvGrpSpPr/>
          <p:nvPr/>
        </p:nvGrpSpPr>
        <p:grpSpPr>
          <a:xfrm>
            <a:off x="9742556" y="1873031"/>
            <a:ext cx="2001466" cy="1447093"/>
            <a:chOff x="9870545" y="4526920"/>
            <a:chExt cx="2001466" cy="1447093"/>
          </a:xfrm>
        </p:grpSpPr>
        <p:sp>
          <p:nvSpPr>
            <p:cNvPr id="16" name="TextBox 15">
              <a:extLst>
                <a:ext uri="{FF2B5EF4-FFF2-40B4-BE49-F238E27FC236}">
                  <a16:creationId xmlns:a16="http://schemas.microsoft.com/office/drawing/2014/main" id="{74E42B74-F98F-F062-D531-13011B95F974}"/>
                </a:ext>
              </a:extLst>
            </p:cNvPr>
            <p:cNvSpPr txBox="1"/>
            <p:nvPr/>
          </p:nvSpPr>
          <p:spPr>
            <a:xfrm>
              <a:off x="9870545" y="5170460"/>
              <a:ext cx="2001466" cy="803553"/>
            </a:xfrm>
            <a:prstGeom prst="rect">
              <a:avLst/>
            </a:prstGeom>
            <a:noFill/>
          </p:spPr>
          <p:txBody>
            <a:bodyPr wrap="square">
              <a:spAutoFit/>
            </a:bodyPr>
            <a:lstStyle/>
            <a:p>
              <a:pPr algn="ctr">
                <a:lnSpc>
                  <a:spcPct val="107000"/>
                </a:lnSpc>
                <a:spcAft>
                  <a:spcPts val="800"/>
                </a:spcAft>
              </a:pPr>
              <a:r>
                <a:rPr lang="en-GB" sz="1100" i="1">
                  <a:solidFill>
                    <a:srgbClr val="767171"/>
                  </a:solidFill>
                  <a:effectLst/>
                  <a:latin typeface="Segoe UI Historic" panose="020B0502040204020203" pitchFamily="34" charset="0"/>
                  <a:ea typeface="Segoe UI Historic" panose="020B0502040204020203" pitchFamily="34" charset="0"/>
                  <a:cs typeface="Segoe UI Historic" panose="020B0502040204020203" pitchFamily="34" charset="0"/>
                </a:rPr>
                <a:t>It did update my knowledge a lot, yes - I've been in the trade a long time and you forget things</a:t>
              </a:r>
              <a:endParaRPr lang="en-GB" sz="1100">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17" name="Graphic 16" descr="Open quotation mark with solid fill">
              <a:extLst>
                <a:ext uri="{FF2B5EF4-FFF2-40B4-BE49-F238E27FC236}">
                  <a16:creationId xmlns:a16="http://schemas.microsoft.com/office/drawing/2014/main" id="{E52D9DBD-779F-805D-4BAC-8AA25C5BE5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3655" y="4526920"/>
              <a:ext cx="715245" cy="715245"/>
            </a:xfrm>
            <a:prstGeom prst="rect">
              <a:avLst/>
            </a:prstGeom>
          </p:spPr>
        </p:pic>
      </p:grpSp>
      <p:sp>
        <p:nvSpPr>
          <p:cNvPr id="33" name="Text Box 137">
            <a:extLst>
              <a:ext uri="{FF2B5EF4-FFF2-40B4-BE49-F238E27FC236}">
                <a16:creationId xmlns:a16="http://schemas.microsoft.com/office/drawing/2014/main" id="{B2FD171E-3C4C-B1AD-E6D3-8B25DD10C0EE}"/>
              </a:ext>
            </a:extLst>
          </p:cNvPr>
          <p:cNvSpPr txBox="1"/>
          <p:nvPr/>
        </p:nvSpPr>
        <p:spPr>
          <a:xfrm>
            <a:off x="476245" y="1283850"/>
            <a:ext cx="3756189" cy="29400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400" b="1">
                <a:solidFill>
                  <a:srgbClr val="5C1D54"/>
                </a:solidFill>
                <a:effectLst/>
                <a:latin typeface="Segoe UI Historic" panose="020B0502040204020203" pitchFamily="34" charset="0"/>
                <a:ea typeface="Segoe UI Historic" panose="020B0502040204020203" pitchFamily="34" charset="0"/>
                <a:cs typeface="Segoe UI Historic" panose="020B0502040204020203" pitchFamily="34" charset="0"/>
              </a:rPr>
              <a:t>How, if at all, will you use what you learned?</a:t>
            </a:r>
            <a:endParaRPr lang="en-GB" sz="1400">
              <a:solidFill>
                <a:srgbClr val="5C1D54"/>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40" name="Text Box 142">
            <a:extLst>
              <a:ext uri="{FF2B5EF4-FFF2-40B4-BE49-F238E27FC236}">
                <a16:creationId xmlns:a16="http://schemas.microsoft.com/office/drawing/2014/main" id="{0ED782BC-876C-2E05-A4C2-3D6E26280099}"/>
              </a:ext>
            </a:extLst>
          </p:cNvPr>
          <p:cNvSpPr txBox="1"/>
          <p:nvPr/>
        </p:nvSpPr>
        <p:spPr>
          <a:xfrm>
            <a:off x="4401393" y="1742214"/>
            <a:ext cx="4837213" cy="259969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lnSpc>
                <a:spcPct val="107000"/>
              </a:lnSpc>
              <a:spcAft>
                <a:spcPts val="800"/>
              </a:spcAft>
              <a:buFont typeface="Wingdings" panose="05000000000000000000" pitchFamily="2" charset="2"/>
              <a:buChar char=""/>
              <a:tabLst>
                <a:tab pos="228600" algn="l"/>
              </a:tabLs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37% of delegates surveyed either plan to or already have changed their teaching approach after attending the brickwork masterclass. </a:t>
            </a:r>
          </a:p>
          <a:p>
            <a:pPr marL="342900" lvl="0" indent="-342900">
              <a:lnSpc>
                <a:spcPct val="107000"/>
              </a:lnSpc>
              <a:spcAft>
                <a:spcPts val="800"/>
              </a:spcAft>
              <a:buFont typeface="Wingdings" panose="05000000000000000000" pitchFamily="2" charset="2"/>
              <a:buChar char=""/>
              <a:tabLst>
                <a:tab pos="228600" algn="l"/>
              </a:tabLs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26% will include more practical learning, such as a greater focus in the workshop on precision of measurements and quality checking. </a:t>
            </a:r>
          </a:p>
          <a:p>
            <a:pPr marL="342900" lvl="0" indent="-342900">
              <a:lnSpc>
                <a:spcPct val="107000"/>
              </a:lnSpc>
              <a:spcAft>
                <a:spcPts val="800"/>
              </a:spcAft>
              <a:buFont typeface="Wingdings" panose="05000000000000000000" pitchFamily="2" charset="2"/>
              <a:buChar char=""/>
              <a:tabLst>
                <a:tab pos="228600" algn="l"/>
              </a:tabLs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31% will incorporate more knowledge and information to share with learners – notably common types of defects experienced on-site and the wide-ranging impacts: costs incurred to rectify problems, risk of reputational damage as a bricklayer, and quality concerns of consumers buying new homes. </a:t>
            </a:r>
          </a:p>
          <a:p>
            <a:pPr>
              <a:lnSpc>
                <a:spcPct val="107000"/>
              </a:lnSpc>
              <a:spcAft>
                <a:spcPts val="800"/>
              </a:spcAf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 </a:t>
            </a:r>
          </a:p>
        </p:txBody>
      </p:sp>
      <p:sp>
        <p:nvSpPr>
          <p:cNvPr id="43" name="Text Box 149">
            <a:extLst>
              <a:ext uri="{FF2B5EF4-FFF2-40B4-BE49-F238E27FC236}">
                <a16:creationId xmlns:a16="http://schemas.microsoft.com/office/drawing/2014/main" id="{DA9442FD-C508-757F-757E-99F9438B3545}"/>
              </a:ext>
            </a:extLst>
          </p:cNvPr>
          <p:cNvSpPr txBox="1"/>
          <p:nvPr/>
        </p:nvSpPr>
        <p:spPr>
          <a:xfrm>
            <a:off x="476245" y="3907592"/>
            <a:ext cx="6235840" cy="29400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200" b="1">
                <a:solidFill>
                  <a:srgbClr val="5C1D54"/>
                </a:solidFill>
                <a:effectLst/>
                <a:latin typeface="Segoe UI Historic" panose="020B0502040204020203" pitchFamily="34" charset="0"/>
                <a:ea typeface="Segoe UI Historic" panose="020B0502040204020203" pitchFamily="34" charset="0"/>
                <a:cs typeface="Segoe UI Historic" panose="020B0502040204020203" pitchFamily="34" charset="0"/>
              </a:rPr>
              <a:t>To what extent did the training update your knowledge for teaching brickwork? </a:t>
            </a:r>
            <a:endParaRPr lang="en-GB" sz="1100">
              <a:solidFill>
                <a:srgbClr val="5C1D54"/>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graphicFrame>
        <p:nvGraphicFramePr>
          <p:cNvPr id="44" name="Chart 43">
            <a:extLst>
              <a:ext uri="{FF2B5EF4-FFF2-40B4-BE49-F238E27FC236}">
                <a16:creationId xmlns:a16="http://schemas.microsoft.com/office/drawing/2014/main" id="{0B074059-3AD1-43A5-8599-19FC55592D99}"/>
              </a:ext>
            </a:extLst>
          </p:cNvPr>
          <p:cNvGraphicFramePr/>
          <p:nvPr>
            <p:extLst>
              <p:ext uri="{D42A27DB-BD31-4B8C-83A1-F6EECF244321}">
                <p14:modId xmlns:p14="http://schemas.microsoft.com/office/powerpoint/2010/main" val="1787552962"/>
              </p:ext>
            </p:extLst>
          </p:nvPr>
        </p:nvGraphicFramePr>
        <p:xfrm>
          <a:off x="891715" y="4173558"/>
          <a:ext cx="5056505" cy="1041400"/>
        </p:xfrm>
        <a:graphic>
          <a:graphicData uri="http://schemas.openxmlformats.org/drawingml/2006/chart">
            <c:chart xmlns:c="http://schemas.openxmlformats.org/drawingml/2006/chart" xmlns:r="http://schemas.openxmlformats.org/officeDocument/2006/relationships" r:id="rId6"/>
          </a:graphicData>
        </a:graphic>
      </p:graphicFrame>
      <p:sp>
        <p:nvSpPr>
          <p:cNvPr id="45" name="Text Box 152">
            <a:extLst>
              <a:ext uri="{FF2B5EF4-FFF2-40B4-BE49-F238E27FC236}">
                <a16:creationId xmlns:a16="http://schemas.microsoft.com/office/drawing/2014/main" id="{683B9B41-0C2B-DF6A-A257-2EC570040DE3}"/>
              </a:ext>
            </a:extLst>
          </p:cNvPr>
          <p:cNvSpPr txBox="1"/>
          <p:nvPr/>
        </p:nvSpPr>
        <p:spPr>
          <a:xfrm>
            <a:off x="476245" y="5166162"/>
            <a:ext cx="8360242" cy="153860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lvl="0">
              <a:lnSpc>
                <a:spcPct val="107000"/>
              </a:lnSpc>
              <a:spcAft>
                <a:spcPts val="800"/>
              </a:spcAft>
              <a:tabLst>
                <a:tab pos="457200" algn="l"/>
              </a:tabLs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85% of delegates say the brickwork masterclass updated their knowledge. Several delegates welcomed the fact that seminars like this can be counted towards CPD hours. </a:t>
            </a:r>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a:p>
            <a:pPr lvl="0">
              <a:lnSpc>
                <a:spcPct val="107000"/>
              </a:lnSpc>
              <a:spcAft>
                <a:spcPts val="800"/>
              </a:spcAft>
              <a:tabLst>
                <a:tab pos="457200" algn="l"/>
              </a:tabLs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The 15% of delegates who said the brickwork masterclass did not update their knowledge at all, had all been in the trade for 20 years+, had been teaching for over 10 years and have regular opportunities to engage with employers on-site. These delegates found the brickwork masterclass interesting but suggested the content would be far more useful to less experienced tutors/assessors, particularly if they do not interact regularly with industry. Some delegates acknowledged they have lengthy trade experience gained over many years, but that they still learned new information from the brickwork masterclass. </a:t>
            </a:r>
          </a:p>
          <a:p>
            <a:pPr>
              <a:lnSpc>
                <a:spcPct val="107000"/>
              </a:lnSpc>
              <a:spcAft>
                <a:spcPts val="800"/>
              </a:spcAf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 </a:t>
            </a:r>
          </a:p>
        </p:txBody>
      </p:sp>
      <p:cxnSp>
        <p:nvCxnSpPr>
          <p:cNvPr id="46" name="Straight Connector 45">
            <a:extLst>
              <a:ext uri="{FF2B5EF4-FFF2-40B4-BE49-F238E27FC236}">
                <a16:creationId xmlns:a16="http://schemas.microsoft.com/office/drawing/2014/main" id="{23ACFA3E-4225-BFC1-87C5-42F66C3FC8A2}"/>
              </a:ext>
            </a:extLst>
          </p:cNvPr>
          <p:cNvCxnSpPr>
            <a:cxnSpLocks/>
          </p:cNvCxnSpPr>
          <p:nvPr/>
        </p:nvCxnSpPr>
        <p:spPr>
          <a:xfrm>
            <a:off x="699770" y="3766349"/>
            <a:ext cx="8558332" cy="0"/>
          </a:xfrm>
          <a:prstGeom prst="line">
            <a:avLst/>
          </a:prstGeom>
        </p:spPr>
        <p:style>
          <a:lnRef idx="1">
            <a:schemeClr val="accent2"/>
          </a:lnRef>
          <a:fillRef idx="0">
            <a:schemeClr val="accent2"/>
          </a:fillRef>
          <a:effectRef idx="0">
            <a:schemeClr val="accent2"/>
          </a:effectRef>
          <a:fontRef idx="minor">
            <a:schemeClr val="tx1"/>
          </a:fontRef>
        </p:style>
      </p:cxnSp>
      <p:pic>
        <p:nvPicPr>
          <p:cNvPr id="47" name="Picture 46">
            <a:extLst>
              <a:ext uri="{FF2B5EF4-FFF2-40B4-BE49-F238E27FC236}">
                <a16:creationId xmlns:a16="http://schemas.microsoft.com/office/drawing/2014/main" id="{68D48C7D-754A-E6D1-F33E-4E236F54ADFB}"/>
              </a:ext>
            </a:extLst>
          </p:cNvPr>
          <p:cNvPicPr>
            <a:picLocks noChangeAspect="1"/>
          </p:cNvPicPr>
          <p:nvPr/>
        </p:nvPicPr>
        <p:blipFill>
          <a:blip r:embed="rId7"/>
          <a:stretch>
            <a:fillRect/>
          </a:stretch>
        </p:blipFill>
        <p:spPr>
          <a:xfrm>
            <a:off x="699770" y="1752479"/>
            <a:ext cx="3461438" cy="1671594"/>
          </a:xfrm>
          <a:prstGeom prst="rect">
            <a:avLst/>
          </a:prstGeom>
        </p:spPr>
      </p:pic>
      <p:sp>
        <p:nvSpPr>
          <p:cNvPr id="21" name="TextBox 20">
            <a:extLst>
              <a:ext uri="{FF2B5EF4-FFF2-40B4-BE49-F238E27FC236}">
                <a16:creationId xmlns:a16="http://schemas.microsoft.com/office/drawing/2014/main" id="{7CFA89B2-9DAC-08A7-1E92-74DE9F50E102}"/>
              </a:ext>
            </a:extLst>
          </p:cNvPr>
          <p:cNvSpPr txBox="1"/>
          <p:nvPr/>
        </p:nvSpPr>
        <p:spPr>
          <a:xfrm>
            <a:off x="8129853" y="6528444"/>
            <a:ext cx="4062147" cy="276999"/>
          </a:xfrm>
          <a:prstGeom prst="rect">
            <a:avLst/>
          </a:prstGeom>
          <a:noFill/>
        </p:spPr>
        <p:txBody>
          <a:bodyPr wrap="square">
            <a:spAutoFit/>
          </a:bodyPr>
          <a:lstStyle/>
          <a:p>
            <a:r>
              <a:rPr lang="en-GB" sz="1200">
                <a:latin typeface="Segoe UI Historic" panose="020B0502040204020203" pitchFamily="34" charset="0"/>
                <a:ea typeface="Segoe UI Historic" panose="020B0502040204020203" pitchFamily="34" charset="0"/>
                <a:cs typeface="Segoe UI Historic" panose="020B0502040204020203" pitchFamily="34" charset="0"/>
              </a:rPr>
              <a:t>N.B. All statistics report survey data from 64 respondents</a:t>
            </a:r>
          </a:p>
        </p:txBody>
      </p:sp>
    </p:spTree>
    <p:extLst>
      <p:ext uri="{BB962C8B-B14F-4D97-AF65-F5344CB8AC3E}">
        <p14:creationId xmlns:p14="http://schemas.microsoft.com/office/powerpoint/2010/main" val="1869110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DF41B17-A32F-43A9-BF97-20FB1AA070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16877" y="173058"/>
            <a:ext cx="1600887" cy="715245"/>
          </a:xfrm>
          <a:prstGeom prst="rect">
            <a:avLst/>
          </a:prstGeom>
        </p:spPr>
      </p:pic>
      <p:sp>
        <p:nvSpPr>
          <p:cNvPr id="13" name="TextBox 12">
            <a:extLst>
              <a:ext uri="{FF2B5EF4-FFF2-40B4-BE49-F238E27FC236}">
                <a16:creationId xmlns:a16="http://schemas.microsoft.com/office/drawing/2014/main" id="{601E63CC-0E40-A713-EEB5-3638AC774BFD}"/>
              </a:ext>
            </a:extLst>
          </p:cNvPr>
          <p:cNvSpPr txBox="1"/>
          <p:nvPr/>
        </p:nvSpPr>
        <p:spPr>
          <a:xfrm>
            <a:off x="331639" y="434481"/>
            <a:ext cx="9753600" cy="412677"/>
          </a:xfrm>
          <a:prstGeom prst="rect">
            <a:avLst/>
          </a:prstGeom>
          <a:noFill/>
        </p:spPr>
        <p:txBody>
          <a:bodyPr wrap="square" rtlCol="0">
            <a:spAutoFit/>
          </a:bodyPr>
          <a:lstStyle/>
          <a:p>
            <a:pPr>
              <a:lnSpc>
                <a:spcPct val="107000"/>
              </a:lnSpc>
              <a:spcBef>
                <a:spcPts val="200"/>
              </a:spcBef>
              <a:spcAft>
                <a:spcPts val="600"/>
              </a:spcAft>
            </a:pPr>
            <a:r>
              <a:rPr lang="en-GB" sz="21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Implementing changes in FE arising from the face-to-face brickwork masterclasses</a:t>
            </a:r>
          </a:p>
        </p:txBody>
      </p:sp>
      <p:cxnSp>
        <p:nvCxnSpPr>
          <p:cNvPr id="14" name="Straight Connector 13">
            <a:extLst>
              <a:ext uri="{FF2B5EF4-FFF2-40B4-BE49-F238E27FC236}">
                <a16:creationId xmlns:a16="http://schemas.microsoft.com/office/drawing/2014/main" id="{6DC9A7E1-33DF-17D2-56CD-18F2FE89E21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sp>
        <p:nvSpPr>
          <p:cNvPr id="2" name="Rectangle 3">
            <a:extLst>
              <a:ext uri="{FF2B5EF4-FFF2-40B4-BE49-F238E27FC236}">
                <a16:creationId xmlns:a16="http://schemas.microsoft.com/office/drawing/2014/main" id="{359A1009-6462-BEC4-CCE3-8AE46DA76F5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Rectangle 4">
            <a:extLst>
              <a:ext uri="{FF2B5EF4-FFF2-40B4-BE49-F238E27FC236}">
                <a16:creationId xmlns:a16="http://schemas.microsoft.com/office/drawing/2014/main" id="{BFA929EB-0F21-85D1-566F-2780DD0F2230}"/>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GB"/>
          </a:p>
        </p:txBody>
      </p:sp>
      <p:grpSp>
        <p:nvGrpSpPr>
          <p:cNvPr id="5" name="Group 4">
            <a:extLst>
              <a:ext uri="{FF2B5EF4-FFF2-40B4-BE49-F238E27FC236}">
                <a16:creationId xmlns:a16="http://schemas.microsoft.com/office/drawing/2014/main" id="{6ADDC2A0-2F83-9E75-2F68-EA0EAE29C3AF}"/>
              </a:ext>
            </a:extLst>
          </p:cNvPr>
          <p:cNvGrpSpPr/>
          <p:nvPr/>
        </p:nvGrpSpPr>
        <p:grpSpPr>
          <a:xfrm>
            <a:off x="9309979" y="4054594"/>
            <a:ext cx="2731041" cy="2016573"/>
            <a:chOff x="9400677" y="1909604"/>
            <a:chExt cx="2731041" cy="2016573"/>
          </a:xfrm>
        </p:grpSpPr>
        <p:sp>
          <p:nvSpPr>
            <p:cNvPr id="12" name="TextBox 11">
              <a:extLst>
                <a:ext uri="{FF2B5EF4-FFF2-40B4-BE49-F238E27FC236}">
                  <a16:creationId xmlns:a16="http://schemas.microsoft.com/office/drawing/2014/main" id="{2A821144-AB11-198E-B9E4-DAFF558203D5}"/>
                </a:ext>
              </a:extLst>
            </p:cNvPr>
            <p:cNvSpPr txBox="1"/>
            <p:nvPr/>
          </p:nvSpPr>
          <p:spPr>
            <a:xfrm>
              <a:off x="9400677" y="2579205"/>
              <a:ext cx="2731041" cy="1346972"/>
            </a:xfrm>
            <a:prstGeom prst="rect">
              <a:avLst/>
            </a:prstGeom>
            <a:noFill/>
          </p:spPr>
          <p:txBody>
            <a:bodyPr wrap="square">
              <a:spAutoFit/>
            </a:bodyPr>
            <a:lstStyle/>
            <a:p>
              <a:pPr algn="ctr">
                <a:lnSpc>
                  <a:spcPct val="107000"/>
                </a:lnSpc>
                <a:spcAft>
                  <a:spcPts val="800"/>
                </a:spcAft>
              </a:pPr>
              <a:r>
                <a:rPr lang="en-GB" sz="1100" i="1">
                  <a:solidFill>
                    <a:srgbClr val="767171"/>
                  </a:solidFill>
                  <a:effectLst/>
                  <a:latin typeface="Segoe UI Historic" panose="020B0502040204020203" pitchFamily="34" charset="0"/>
                  <a:ea typeface="Segoe UI Historic" panose="020B0502040204020203" pitchFamily="34" charset="0"/>
                  <a:cs typeface="Segoe UI Historic" panose="020B0502040204020203" pitchFamily="34" charset="0"/>
                </a:rPr>
                <a:t>I shared the information very easily with the learners, pulled resources into lessons - just slotted in a slide and had a quick discussion about it. The true cost of mistakes came as a shock to them. They seem more conscious of the quality of their work now</a:t>
              </a:r>
            </a:p>
          </p:txBody>
        </p:sp>
        <p:pic>
          <p:nvPicPr>
            <p:cNvPr id="15" name="Graphic 14" descr="Open quotation mark with solid fill">
              <a:extLst>
                <a:ext uri="{FF2B5EF4-FFF2-40B4-BE49-F238E27FC236}">
                  <a16:creationId xmlns:a16="http://schemas.microsoft.com/office/drawing/2014/main" id="{8D9F1582-7F7C-07F7-E2A0-2F645114F5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08576" y="1909604"/>
              <a:ext cx="715245" cy="715245"/>
            </a:xfrm>
            <a:prstGeom prst="rect">
              <a:avLst/>
            </a:prstGeom>
          </p:spPr>
        </p:pic>
      </p:grpSp>
      <p:grpSp>
        <p:nvGrpSpPr>
          <p:cNvPr id="6" name="Group 5">
            <a:extLst>
              <a:ext uri="{FF2B5EF4-FFF2-40B4-BE49-F238E27FC236}">
                <a16:creationId xmlns:a16="http://schemas.microsoft.com/office/drawing/2014/main" id="{A7370C03-851C-AC4D-476C-D9130A603FF9}"/>
              </a:ext>
            </a:extLst>
          </p:cNvPr>
          <p:cNvGrpSpPr/>
          <p:nvPr/>
        </p:nvGrpSpPr>
        <p:grpSpPr>
          <a:xfrm>
            <a:off x="9742556" y="1873031"/>
            <a:ext cx="2001466" cy="1809372"/>
            <a:chOff x="9870545" y="4526920"/>
            <a:chExt cx="2001466" cy="1809372"/>
          </a:xfrm>
        </p:grpSpPr>
        <p:sp>
          <p:nvSpPr>
            <p:cNvPr id="16" name="TextBox 15">
              <a:extLst>
                <a:ext uri="{FF2B5EF4-FFF2-40B4-BE49-F238E27FC236}">
                  <a16:creationId xmlns:a16="http://schemas.microsoft.com/office/drawing/2014/main" id="{74E42B74-F98F-F062-D531-13011B95F974}"/>
                </a:ext>
              </a:extLst>
            </p:cNvPr>
            <p:cNvSpPr txBox="1"/>
            <p:nvPr/>
          </p:nvSpPr>
          <p:spPr>
            <a:xfrm>
              <a:off x="9870545" y="5170460"/>
              <a:ext cx="2001466" cy="1165832"/>
            </a:xfrm>
            <a:prstGeom prst="rect">
              <a:avLst/>
            </a:prstGeom>
            <a:noFill/>
          </p:spPr>
          <p:txBody>
            <a:bodyPr wrap="square">
              <a:spAutoFit/>
            </a:bodyPr>
            <a:lstStyle/>
            <a:p>
              <a:pPr algn="ctr">
                <a:lnSpc>
                  <a:spcPct val="107000"/>
                </a:lnSpc>
                <a:spcAft>
                  <a:spcPts val="800"/>
                </a:spcAft>
              </a:pPr>
              <a:r>
                <a:rPr lang="en-GB" sz="1100" i="1">
                  <a:solidFill>
                    <a:srgbClr val="767171"/>
                  </a:solidFill>
                  <a:effectLst/>
                  <a:latin typeface="Segoe UI Historic" panose="020B0502040204020203" pitchFamily="34" charset="0"/>
                  <a:ea typeface="Segoe UI Historic" panose="020B0502040204020203" pitchFamily="34" charset="0"/>
                  <a:cs typeface="Segoe UI Historic" panose="020B0502040204020203" pitchFamily="34" charset="0"/>
                </a:rPr>
                <a:t>We put changes in place straight away – we updated drawings and notes for the training for learners which we hadn't realised were out of date</a:t>
              </a:r>
            </a:p>
          </p:txBody>
        </p:sp>
        <p:pic>
          <p:nvPicPr>
            <p:cNvPr id="17" name="Graphic 16" descr="Open quotation mark with solid fill">
              <a:extLst>
                <a:ext uri="{FF2B5EF4-FFF2-40B4-BE49-F238E27FC236}">
                  <a16:creationId xmlns:a16="http://schemas.microsoft.com/office/drawing/2014/main" id="{E52D9DBD-779F-805D-4BAC-8AA25C5BE5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3655" y="4526920"/>
              <a:ext cx="715245" cy="715245"/>
            </a:xfrm>
            <a:prstGeom prst="rect">
              <a:avLst/>
            </a:prstGeom>
          </p:spPr>
        </p:pic>
      </p:grpSp>
      <p:sp>
        <p:nvSpPr>
          <p:cNvPr id="21" name="Text Box 137">
            <a:extLst>
              <a:ext uri="{FF2B5EF4-FFF2-40B4-BE49-F238E27FC236}">
                <a16:creationId xmlns:a16="http://schemas.microsoft.com/office/drawing/2014/main" id="{CBA0768D-BBF8-9922-F186-726FE0DE3B09}"/>
              </a:ext>
            </a:extLst>
          </p:cNvPr>
          <p:cNvSpPr txBox="1"/>
          <p:nvPr/>
        </p:nvSpPr>
        <p:spPr>
          <a:xfrm>
            <a:off x="4893112" y="1192891"/>
            <a:ext cx="3756189" cy="29400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400" b="1">
                <a:solidFill>
                  <a:srgbClr val="5C1D54"/>
                </a:solidFill>
                <a:effectLst/>
                <a:latin typeface="Segoe UI Historic" panose="020B0502040204020203" pitchFamily="34" charset="0"/>
                <a:ea typeface="Segoe UI Historic" panose="020B0502040204020203" pitchFamily="34" charset="0"/>
                <a:cs typeface="Segoe UI Historic" panose="020B0502040204020203" pitchFamily="34" charset="0"/>
              </a:rPr>
              <a:t>How sustainable are the changes?</a:t>
            </a:r>
            <a:endParaRPr lang="en-GB" sz="1400">
              <a:solidFill>
                <a:srgbClr val="5C1D54"/>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graphicFrame>
        <p:nvGraphicFramePr>
          <p:cNvPr id="22" name="Chart 21">
            <a:extLst>
              <a:ext uri="{FF2B5EF4-FFF2-40B4-BE49-F238E27FC236}">
                <a16:creationId xmlns:a16="http://schemas.microsoft.com/office/drawing/2014/main" id="{689CE556-57AD-4F18-81DF-D5456E140EBA}"/>
              </a:ext>
            </a:extLst>
          </p:cNvPr>
          <p:cNvGraphicFramePr/>
          <p:nvPr>
            <p:extLst>
              <p:ext uri="{D42A27DB-BD31-4B8C-83A1-F6EECF244321}">
                <p14:modId xmlns:p14="http://schemas.microsoft.com/office/powerpoint/2010/main" val="1781067275"/>
              </p:ext>
            </p:extLst>
          </p:nvPr>
        </p:nvGraphicFramePr>
        <p:xfrm>
          <a:off x="664655" y="1425377"/>
          <a:ext cx="3127585" cy="214779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Chart 22">
            <a:extLst>
              <a:ext uri="{FF2B5EF4-FFF2-40B4-BE49-F238E27FC236}">
                <a16:creationId xmlns:a16="http://schemas.microsoft.com/office/drawing/2014/main" id="{846BA260-4985-444B-A81F-4838D750C89C}"/>
              </a:ext>
            </a:extLst>
          </p:cNvPr>
          <p:cNvGraphicFramePr/>
          <p:nvPr>
            <p:extLst>
              <p:ext uri="{D42A27DB-BD31-4B8C-83A1-F6EECF244321}">
                <p14:modId xmlns:p14="http://schemas.microsoft.com/office/powerpoint/2010/main" val="1369416989"/>
              </p:ext>
            </p:extLst>
          </p:nvPr>
        </p:nvGraphicFramePr>
        <p:xfrm>
          <a:off x="5191121" y="1390563"/>
          <a:ext cx="3450563" cy="221742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4" name="Chart 23">
            <a:extLst>
              <a:ext uri="{FF2B5EF4-FFF2-40B4-BE49-F238E27FC236}">
                <a16:creationId xmlns:a16="http://schemas.microsoft.com/office/drawing/2014/main" id="{925B412B-6AA2-4D5C-B97C-D32B1216FD6C}"/>
              </a:ext>
            </a:extLst>
          </p:cNvPr>
          <p:cNvGraphicFramePr/>
          <p:nvPr>
            <p:extLst>
              <p:ext uri="{D42A27DB-BD31-4B8C-83A1-F6EECF244321}">
                <p14:modId xmlns:p14="http://schemas.microsoft.com/office/powerpoint/2010/main" val="3851343738"/>
              </p:ext>
            </p:extLst>
          </p:nvPr>
        </p:nvGraphicFramePr>
        <p:xfrm>
          <a:off x="1171651" y="4698298"/>
          <a:ext cx="6121566" cy="2091055"/>
        </p:xfrm>
        <a:graphic>
          <a:graphicData uri="http://schemas.openxmlformats.org/drawingml/2006/chart">
            <c:chart xmlns:c="http://schemas.openxmlformats.org/drawingml/2006/chart" xmlns:r="http://schemas.openxmlformats.org/officeDocument/2006/relationships" r:id="rId8"/>
          </a:graphicData>
        </a:graphic>
      </p:graphicFrame>
      <p:sp>
        <p:nvSpPr>
          <p:cNvPr id="45" name="Text Box 152">
            <a:extLst>
              <a:ext uri="{FF2B5EF4-FFF2-40B4-BE49-F238E27FC236}">
                <a16:creationId xmlns:a16="http://schemas.microsoft.com/office/drawing/2014/main" id="{683B9B41-0C2B-DF6A-A257-2EC570040DE3}"/>
              </a:ext>
            </a:extLst>
          </p:cNvPr>
          <p:cNvSpPr txBox="1"/>
          <p:nvPr/>
        </p:nvSpPr>
        <p:spPr>
          <a:xfrm>
            <a:off x="476245" y="3469188"/>
            <a:ext cx="8833734" cy="90500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lvl="0">
              <a:lnSpc>
                <a:spcPct val="107000"/>
              </a:lnSpc>
              <a:spcAft>
                <a:spcPts val="800"/>
              </a:spcAft>
              <a:tabLst>
                <a:tab pos="457200" algn="l"/>
              </a:tabLs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83% of delegates surveyed have already implemented changes, and 87% consider these changes to be very or totally sustainable. Even in the context of the pandemic, only 10% say they are unable to put any changes at all into place until the new academic year. 69% of delegates have shared what they learned with colleagues and have continued to communicate good practice internally and externally.</a:t>
            </a:r>
          </a:p>
        </p:txBody>
      </p:sp>
      <p:sp>
        <p:nvSpPr>
          <p:cNvPr id="43" name="Text Box 149">
            <a:extLst>
              <a:ext uri="{FF2B5EF4-FFF2-40B4-BE49-F238E27FC236}">
                <a16:creationId xmlns:a16="http://schemas.microsoft.com/office/drawing/2014/main" id="{DA9442FD-C508-757F-757E-99F9438B3545}"/>
              </a:ext>
            </a:extLst>
          </p:cNvPr>
          <p:cNvSpPr txBox="1"/>
          <p:nvPr/>
        </p:nvSpPr>
        <p:spPr>
          <a:xfrm>
            <a:off x="476245" y="4278010"/>
            <a:ext cx="6235840" cy="29400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200" b="1">
                <a:solidFill>
                  <a:srgbClr val="5C1D54"/>
                </a:solidFill>
                <a:effectLst/>
                <a:latin typeface="Segoe UI Historic" panose="020B0502040204020203" pitchFamily="34" charset="0"/>
                <a:ea typeface="Segoe UI Historic" panose="020B0502040204020203" pitchFamily="34" charset="0"/>
                <a:cs typeface="Segoe UI Historic" panose="020B0502040204020203" pitchFamily="34" charset="0"/>
              </a:rPr>
              <a:t>Did you experience any difficulties putting changes in place?</a:t>
            </a:r>
            <a:endParaRPr lang="en-GB" sz="1100">
              <a:solidFill>
                <a:srgbClr val="5C1D54"/>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33" name="Text Box 137">
            <a:extLst>
              <a:ext uri="{FF2B5EF4-FFF2-40B4-BE49-F238E27FC236}">
                <a16:creationId xmlns:a16="http://schemas.microsoft.com/office/drawing/2014/main" id="{B2FD171E-3C4C-B1AD-E6D3-8B25DD10C0EE}"/>
              </a:ext>
            </a:extLst>
          </p:cNvPr>
          <p:cNvSpPr txBox="1"/>
          <p:nvPr/>
        </p:nvSpPr>
        <p:spPr>
          <a:xfrm>
            <a:off x="476245" y="1196998"/>
            <a:ext cx="3756189" cy="29400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400" b="1">
                <a:solidFill>
                  <a:srgbClr val="5C1D54"/>
                </a:solidFill>
                <a:effectLst/>
                <a:latin typeface="Segoe UI Historic" panose="020B0502040204020203" pitchFamily="34" charset="0"/>
                <a:ea typeface="Segoe UI Historic" panose="020B0502040204020203" pitchFamily="34" charset="0"/>
                <a:cs typeface="Segoe UI Historic" panose="020B0502040204020203" pitchFamily="34" charset="0"/>
              </a:rPr>
              <a:t>Have you already put changes in place?</a:t>
            </a:r>
            <a:endParaRPr lang="en-GB" sz="1400">
              <a:solidFill>
                <a:srgbClr val="5C1D54"/>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cxnSp>
        <p:nvCxnSpPr>
          <p:cNvPr id="25" name="Straight Connector 24">
            <a:extLst>
              <a:ext uri="{FF2B5EF4-FFF2-40B4-BE49-F238E27FC236}">
                <a16:creationId xmlns:a16="http://schemas.microsoft.com/office/drawing/2014/main" id="{0F39B8BE-4CDF-5270-5048-7BC3AB2F8A85}"/>
              </a:ext>
            </a:extLst>
          </p:cNvPr>
          <p:cNvCxnSpPr>
            <a:cxnSpLocks/>
          </p:cNvCxnSpPr>
          <p:nvPr/>
        </p:nvCxnSpPr>
        <p:spPr>
          <a:xfrm>
            <a:off x="613946" y="4174911"/>
            <a:ext cx="8558332" cy="0"/>
          </a:xfrm>
          <a:prstGeom prst="line">
            <a:avLst/>
          </a:prstGeom>
        </p:spPr>
        <p:style>
          <a:lnRef idx="1">
            <a:schemeClr val="accent2"/>
          </a:lnRef>
          <a:fillRef idx="0">
            <a:schemeClr val="accent2"/>
          </a:fillRef>
          <a:effectRef idx="0">
            <a:schemeClr val="accent2"/>
          </a:effectRef>
          <a:fontRef idx="minor">
            <a:schemeClr val="tx1"/>
          </a:fontRef>
        </p:style>
      </p:cxnSp>
      <p:sp>
        <p:nvSpPr>
          <p:cNvPr id="26" name="TextBox 25">
            <a:extLst>
              <a:ext uri="{FF2B5EF4-FFF2-40B4-BE49-F238E27FC236}">
                <a16:creationId xmlns:a16="http://schemas.microsoft.com/office/drawing/2014/main" id="{777BA814-C429-79D0-97FF-361C54E8A7AF}"/>
              </a:ext>
            </a:extLst>
          </p:cNvPr>
          <p:cNvSpPr txBox="1"/>
          <p:nvPr/>
        </p:nvSpPr>
        <p:spPr>
          <a:xfrm>
            <a:off x="8129853" y="6512354"/>
            <a:ext cx="4062147" cy="276999"/>
          </a:xfrm>
          <a:prstGeom prst="rect">
            <a:avLst/>
          </a:prstGeom>
          <a:noFill/>
        </p:spPr>
        <p:txBody>
          <a:bodyPr wrap="square">
            <a:spAutoFit/>
          </a:bodyPr>
          <a:lstStyle/>
          <a:p>
            <a:r>
              <a:rPr lang="en-GB" sz="1200">
                <a:latin typeface="Segoe UI Historic" panose="020B0502040204020203" pitchFamily="34" charset="0"/>
                <a:ea typeface="Segoe UI Historic" panose="020B0502040204020203" pitchFamily="34" charset="0"/>
                <a:cs typeface="Segoe UI Historic" panose="020B0502040204020203" pitchFamily="34" charset="0"/>
              </a:rPr>
              <a:t>N.B. All statistics report survey data from 64 respondents</a:t>
            </a:r>
          </a:p>
        </p:txBody>
      </p:sp>
    </p:spTree>
    <p:extLst>
      <p:ext uri="{BB962C8B-B14F-4D97-AF65-F5344CB8AC3E}">
        <p14:creationId xmlns:p14="http://schemas.microsoft.com/office/powerpoint/2010/main" val="3813571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DF41B17-A32F-43A9-BF97-20FB1AA070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16877" y="173058"/>
            <a:ext cx="1600887" cy="715245"/>
          </a:xfrm>
          <a:prstGeom prst="rect">
            <a:avLst/>
          </a:prstGeom>
        </p:spPr>
      </p:pic>
      <p:sp>
        <p:nvSpPr>
          <p:cNvPr id="13" name="TextBox 12">
            <a:extLst>
              <a:ext uri="{FF2B5EF4-FFF2-40B4-BE49-F238E27FC236}">
                <a16:creationId xmlns:a16="http://schemas.microsoft.com/office/drawing/2014/main" id="{601E63CC-0E40-A713-EEB5-3638AC774BFD}"/>
              </a:ext>
            </a:extLst>
          </p:cNvPr>
          <p:cNvSpPr txBox="1"/>
          <p:nvPr/>
        </p:nvSpPr>
        <p:spPr>
          <a:xfrm>
            <a:off x="476246" y="457200"/>
            <a:ext cx="9753600" cy="412677"/>
          </a:xfrm>
          <a:prstGeom prst="rect">
            <a:avLst/>
          </a:prstGeom>
          <a:noFill/>
        </p:spPr>
        <p:txBody>
          <a:bodyPr wrap="square" rtlCol="0">
            <a:spAutoFit/>
          </a:bodyPr>
          <a:lstStyle/>
          <a:p>
            <a:pPr>
              <a:lnSpc>
                <a:spcPct val="107000"/>
              </a:lnSpc>
              <a:spcBef>
                <a:spcPts val="200"/>
              </a:spcBef>
              <a:spcAft>
                <a:spcPts val="600"/>
              </a:spcAft>
            </a:pPr>
            <a:r>
              <a:rPr lang="en-GB" sz="21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How the impact and value of the brickwork masterclasses can be enhanced – FE</a:t>
            </a:r>
          </a:p>
        </p:txBody>
      </p:sp>
      <p:cxnSp>
        <p:nvCxnSpPr>
          <p:cNvPr id="14" name="Straight Connector 13">
            <a:extLst>
              <a:ext uri="{FF2B5EF4-FFF2-40B4-BE49-F238E27FC236}">
                <a16:creationId xmlns:a16="http://schemas.microsoft.com/office/drawing/2014/main" id="{6DC9A7E1-33DF-17D2-56CD-18F2FE89E21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sp>
        <p:nvSpPr>
          <p:cNvPr id="2" name="Rectangle 3">
            <a:extLst>
              <a:ext uri="{FF2B5EF4-FFF2-40B4-BE49-F238E27FC236}">
                <a16:creationId xmlns:a16="http://schemas.microsoft.com/office/drawing/2014/main" id="{359A1009-6462-BEC4-CCE3-8AE46DA76F5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Rectangle 4">
            <a:extLst>
              <a:ext uri="{FF2B5EF4-FFF2-40B4-BE49-F238E27FC236}">
                <a16:creationId xmlns:a16="http://schemas.microsoft.com/office/drawing/2014/main" id="{BFA929EB-0F21-85D1-566F-2780DD0F2230}"/>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GB"/>
          </a:p>
        </p:txBody>
      </p:sp>
      <p:grpSp>
        <p:nvGrpSpPr>
          <p:cNvPr id="5" name="Group 4">
            <a:extLst>
              <a:ext uri="{FF2B5EF4-FFF2-40B4-BE49-F238E27FC236}">
                <a16:creationId xmlns:a16="http://schemas.microsoft.com/office/drawing/2014/main" id="{6ADDC2A0-2F83-9E75-2F68-EA0EAE29C3AF}"/>
              </a:ext>
            </a:extLst>
          </p:cNvPr>
          <p:cNvGrpSpPr/>
          <p:nvPr/>
        </p:nvGrpSpPr>
        <p:grpSpPr>
          <a:xfrm>
            <a:off x="9905996" y="4599793"/>
            <a:ext cx="2088110" cy="1900373"/>
            <a:chOff x="10043608" y="2025804"/>
            <a:chExt cx="2088110" cy="1900373"/>
          </a:xfrm>
        </p:grpSpPr>
        <p:sp>
          <p:nvSpPr>
            <p:cNvPr id="12" name="TextBox 11">
              <a:extLst>
                <a:ext uri="{FF2B5EF4-FFF2-40B4-BE49-F238E27FC236}">
                  <a16:creationId xmlns:a16="http://schemas.microsoft.com/office/drawing/2014/main" id="{2A821144-AB11-198E-B9E4-DAFF558203D5}"/>
                </a:ext>
              </a:extLst>
            </p:cNvPr>
            <p:cNvSpPr txBox="1"/>
            <p:nvPr/>
          </p:nvSpPr>
          <p:spPr>
            <a:xfrm>
              <a:off x="10043608" y="2579205"/>
              <a:ext cx="2088110" cy="1346972"/>
            </a:xfrm>
            <a:prstGeom prst="rect">
              <a:avLst/>
            </a:prstGeom>
            <a:noFill/>
          </p:spPr>
          <p:txBody>
            <a:bodyPr wrap="square">
              <a:spAutoFit/>
            </a:bodyPr>
            <a:lstStyle/>
            <a:p>
              <a:pPr algn="ctr">
                <a:lnSpc>
                  <a:spcPct val="107000"/>
                </a:lnSpc>
                <a:spcAft>
                  <a:spcPts val="800"/>
                </a:spcAft>
              </a:pPr>
              <a:r>
                <a:rPr lang="en-GB" sz="1100" i="1">
                  <a:solidFill>
                    <a:srgbClr val="767171"/>
                  </a:solidFill>
                  <a:effectLst/>
                  <a:latin typeface="Segoe UI Historic" panose="020B0502040204020203" pitchFamily="34" charset="0"/>
                  <a:ea typeface="Segoe UI Historic" panose="020B0502040204020203" pitchFamily="34" charset="0"/>
                  <a:cs typeface="Segoe UI Historic" panose="020B0502040204020203" pitchFamily="34" charset="0"/>
                </a:rPr>
                <a:t>It would be good to involve awarding bodies to incorporate this best practice into future qualifications. There's a real disconnect between what we teach and what employers want on-site</a:t>
              </a:r>
            </a:p>
          </p:txBody>
        </p:sp>
        <p:pic>
          <p:nvPicPr>
            <p:cNvPr id="15" name="Graphic 14" descr="Open quotation mark with solid fill">
              <a:extLst>
                <a:ext uri="{FF2B5EF4-FFF2-40B4-BE49-F238E27FC236}">
                  <a16:creationId xmlns:a16="http://schemas.microsoft.com/office/drawing/2014/main" id="{8D9F1582-7F7C-07F7-E2A0-2F645114F5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30474" y="2025804"/>
              <a:ext cx="715245" cy="715245"/>
            </a:xfrm>
            <a:prstGeom prst="rect">
              <a:avLst/>
            </a:prstGeom>
          </p:spPr>
        </p:pic>
      </p:grpSp>
      <p:grpSp>
        <p:nvGrpSpPr>
          <p:cNvPr id="6" name="Group 5">
            <a:extLst>
              <a:ext uri="{FF2B5EF4-FFF2-40B4-BE49-F238E27FC236}">
                <a16:creationId xmlns:a16="http://schemas.microsoft.com/office/drawing/2014/main" id="{A7370C03-851C-AC4D-476C-D9130A603FF9}"/>
              </a:ext>
            </a:extLst>
          </p:cNvPr>
          <p:cNvGrpSpPr/>
          <p:nvPr/>
        </p:nvGrpSpPr>
        <p:grpSpPr>
          <a:xfrm>
            <a:off x="7033097" y="1143589"/>
            <a:ext cx="4838300" cy="2058298"/>
            <a:chOff x="6552427" y="4640273"/>
            <a:chExt cx="5319583" cy="2058298"/>
          </a:xfrm>
        </p:grpSpPr>
        <p:sp>
          <p:nvSpPr>
            <p:cNvPr id="16" name="TextBox 15">
              <a:extLst>
                <a:ext uri="{FF2B5EF4-FFF2-40B4-BE49-F238E27FC236}">
                  <a16:creationId xmlns:a16="http://schemas.microsoft.com/office/drawing/2014/main" id="{74E42B74-F98F-F062-D531-13011B95F974}"/>
                </a:ext>
              </a:extLst>
            </p:cNvPr>
            <p:cNvSpPr txBox="1"/>
            <p:nvPr/>
          </p:nvSpPr>
          <p:spPr>
            <a:xfrm>
              <a:off x="6552427" y="5170460"/>
              <a:ext cx="5319583" cy="1528111"/>
            </a:xfrm>
            <a:prstGeom prst="rect">
              <a:avLst/>
            </a:prstGeom>
            <a:noFill/>
          </p:spPr>
          <p:txBody>
            <a:bodyPr wrap="square">
              <a:spAutoFit/>
            </a:bodyPr>
            <a:lstStyle/>
            <a:p>
              <a:pPr algn="ctr">
                <a:lnSpc>
                  <a:spcPct val="107000"/>
                </a:lnSpc>
                <a:spcAft>
                  <a:spcPts val="800"/>
                </a:spcAft>
              </a:pPr>
              <a:r>
                <a:rPr lang="en-GB" sz="1100" i="1">
                  <a:solidFill>
                    <a:srgbClr val="767171"/>
                  </a:solidFill>
                  <a:effectLst/>
                  <a:latin typeface="Segoe UI Historic" panose="020B0502040204020203" pitchFamily="34" charset="0"/>
                  <a:ea typeface="Segoe UI Historic" panose="020B0502040204020203" pitchFamily="34" charset="0"/>
                  <a:cs typeface="Segoe UI Historic" panose="020B0502040204020203" pitchFamily="34" charset="0"/>
                </a:rPr>
                <a:t>The content was absolutely relevant for trainers. It was interesting as an employer, to hear from the FE tutors what they are teaching learners. On the back of it, we invited the tutors to visit us on-site and get a better insight into processes and practices. They learned some of the content they teach is archaic and not relevant for industry. Some must be taught regardless, as it is in the curriculum, but tutors will give it less emphasis and focus more on the site-specific information. Tutors have been able to better prepare students for the real world. All very positive</a:t>
              </a:r>
            </a:p>
          </p:txBody>
        </p:sp>
        <p:pic>
          <p:nvPicPr>
            <p:cNvPr id="17" name="Graphic 16" descr="Open quotation mark with solid fill">
              <a:extLst>
                <a:ext uri="{FF2B5EF4-FFF2-40B4-BE49-F238E27FC236}">
                  <a16:creationId xmlns:a16="http://schemas.microsoft.com/office/drawing/2014/main" id="{E52D9DBD-779F-805D-4BAC-8AA25C5BE5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54595" y="4640273"/>
              <a:ext cx="715245" cy="715245"/>
            </a:xfrm>
            <a:prstGeom prst="rect">
              <a:avLst/>
            </a:prstGeom>
          </p:spPr>
        </p:pic>
      </p:grpSp>
      <p:sp>
        <p:nvSpPr>
          <p:cNvPr id="45" name="Text Box 152">
            <a:extLst>
              <a:ext uri="{FF2B5EF4-FFF2-40B4-BE49-F238E27FC236}">
                <a16:creationId xmlns:a16="http://schemas.microsoft.com/office/drawing/2014/main" id="{683B9B41-0C2B-DF6A-A257-2EC570040DE3}"/>
              </a:ext>
            </a:extLst>
          </p:cNvPr>
          <p:cNvSpPr txBox="1"/>
          <p:nvPr/>
        </p:nvSpPr>
        <p:spPr>
          <a:xfrm>
            <a:off x="476246" y="1370764"/>
            <a:ext cx="5944010" cy="1531052"/>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71450" lvl="0" indent="-171450">
              <a:spcAft>
                <a:spcPts val="600"/>
              </a:spcAft>
              <a:buFont typeface="Arial" panose="020B0604020202020204" pitchFamily="34" charset="0"/>
              <a:buChar char="•"/>
              <a:tabLst>
                <a:tab pos="457200" algn="l"/>
              </a:tabLs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Delegates are extremely positive about the length, content, and relevance of the brickwork masterclasses. Several suggested CPD certification could be shared at the end</a:t>
            </a:r>
          </a:p>
          <a:p>
            <a:pPr marL="171450" lvl="0" indent="-171450">
              <a:spcAft>
                <a:spcPts val="600"/>
              </a:spcAft>
              <a:buFont typeface="Arial" panose="020B0604020202020204" pitchFamily="34" charset="0"/>
              <a:buChar char="•"/>
              <a:tabLst>
                <a:tab pos="457200" algn="l"/>
              </a:tabLs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Around a third of surveyed delegates raised concerns about the core FE curriculum content after attending, stating that not everything on the syllabus appears directly relevant for what employers want on-site</a:t>
            </a:r>
          </a:p>
          <a:p>
            <a:pPr marL="171450" lvl="0" indent="-171450">
              <a:spcAft>
                <a:spcPts val="600"/>
              </a:spcAft>
              <a:buFont typeface="Arial" panose="020B0604020202020204" pitchFamily="34" charset="0"/>
              <a:buChar char="•"/>
              <a:tabLst>
                <a:tab pos="457200" algn="l"/>
              </a:tabLs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FE tutors expressed a strong desire for change in the FE curriculum for it to directly align with employer needs - otherwise a perceived disconnect between education and industry will persist - and potentially worsen</a:t>
            </a:r>
          </a:p>
          <a:p>
            <a:pPr marL="171450" indent="-171450">
              <a:spcAft>
                <a:spcPts val="600"/>
              </a:spcAft>
              <a:buFont typeface="Arial" panose="020B0604020202020204" pitchFamily="34" charset="0"/>
              <a:buChar char="•"/>
            </a:pPr>
            <a:r>
              <a:rPr lang="en-GB" sz="1100">
                <a:latin typeface="Segoe UI Historic" panose="020B0502040204020203" pitchFamily="34" charset="0"/>
                <a:ea typeface="Segoe UI Historic" panose="020B0502040204020203" pitchFamily="34" charset="0"/>
                <a:cs typeface="Segoe UI Historic" panose="020B0502040204020203" pitchFamily="34" charset="0"/>
              </a:rPr>
              <a:t>Around a third of the delegates interviewed suggest the brickwork masterclasses should also be offered to tutors and assessors in other construction trades (notably plastering, painting &amp; decorating and carpentry &amp; joinery) and multi-skills</a:t>
            </a:r>
          </a:p>
          <a:p>
            <a:pPr marL="171450" indent="-171450">
              <a:spcAft>
                <a:spcPts val="600"/>
              </a:spcAft>
              <a:buFont typeface="Arial" panose="020B0604020202020204" pitchFamily="34" charset="0"/>
              <a:buChar char="•"/>
            </a:pPr>
            <a:r>
              <a:rPr lang="en-GB" sz="1100">
                <a:latin typeface="Segoe UI Historic" panose="020B0502040204020203" pitchFamily="34" charset="0"/>
                <a:ea typeface="Segoe UI Historic" panose="020B0502040204020203" pitchFamily="34" charset="0"/>
                <a:cs typeface="Segoe UI Historic" panose="020B0502040204020203" pitchFamily="34" charset="0"/>
              </a:rPr>
              <a:t>Delegates attending brickwork masterclasses where employers were present, emphasised the value of having the ‘site perspective’ to provide valuable context and inform the debate. Several delegates suggest future brickwork masterclasses should be attended by a mix of FE staff and employers as well as awarding bodies - in their guise as the bodies setting the standards and defining the curriculum</a:t>
            </a:r>
          </a:p>
          <a:p>
            <a:pPr marL="171450" indent="-171450">
              <a:spcAft>
                <a:spcPts val="600"/>
              </a:spcAft>
              <a:buFont typeface="Arial" panose="020B0604020202020204" pitchFamily="34" charset="0"/>
              <a:buChar char="•"/>
            </a:pPr>
            <a:r>
              <a:rPr lang="en-GB" sz="1100">
                <a:latin typeface="Segoe UI Historic" panose="020B0502040204020203" pitchFamily="34" charset="0"/>
                <a:ea typeface="Segoe UI Historic" panose="020B0502040204020203" pitchFamily="34" charset="0"/>
                <a:cs typeface="Segoe UI Historic" panose="020B0502040204020203" pitchFamily="34" charset="0"/>
              </a:rPr>
              <a:t>Many delegates independently praised the style of delivery, and the interactive structure.  Over a half-day, this is deemed an optimum length of time to keep the delivery engaging and allow time for networking with other attendees. However, several delegates pointed out that with travel time, the seminar was effectively a full day out</a:t>
            </a:r>
          </a:p>
          <a:p>
            <a:pPr marL="171450" indent="-171450">
              <a:spcAft>
                <a:spcPts val="600"/>
              </a:spcAft>
              <a:buFont typeface="Arial" panose="020B0604020202020204" pitchFamily="34" charset="0"/>
              <a:buChar char="•"/>
            </a:pPr>
            <a:r>
              <a:rPr lang="en-GB" sz="1100">
                <a:latin typeface="Segoe UI Historic" panose="020B0502040204020203" pitchFamily="34" charset="0"/>
                <a:ea typeface="Segoe UI Historic" panose="020B0502040204020203" pitchFamily="34" charset="0"/>
                <a:cs typeface="Segoe UI Historic" panose="020B0502040204020203" pitchFamily="34" charset="0"/>
              </a:rPr>
              <a:t>Nearly all delegates interviewed strongly agree that the seminar could be delivered just as effectively online – which would eliminate travel time while still giving attendees chance to interact and ask questions via virtual platforms</a:t>
            </a:r>
          </a:p>
          <a:p>
            <a:pPr marL="171450" indent="-171450">
              <a:spcAft>
                <a:spcPts val="600"/>
              </a:spcAft>
              <a:buFont typeface="Arial" panose="020B0604020202020204" pitchFamily="34" charset="0"/>
              <a:buChar char="•"/>
            </a:pPr>
            <a:r>
              <a:rPr lang="en-GB" sz="1100">
                <a:latin typeface="Segoe UI Historic" panose="020B0502040204020203" pitchFamily="34" charset="0"/>
                <a:ea typeface="Segoe UI Historic" panose="020B0502040204020203" pitchFamily="34" charset="0"/>
                <a:cs typeface="Segoe UI Historic" panose="020B0502040204020203" pitchFamily="34" charset="0"/>
              </a:rPr>
              <a:t>One delegate said a shift to online would be particularly welcome in the current climate, as some tutors are struggling to find fresh content to share with learners at home during lockdown</a:t>
            </a:r>
          </a:p>
          <a:p>
            <a:pPr marL="171450" indent="-171450">
              <a:spcAft>
                <a:spcPts val="600"/>
              </a:spcAft>
              <a:buFont typeface="Arial" panose="020B0604020202020204" pitchFamily="34" charset="0"/>
              <a:buChar char="•"/>
            </a:pPr>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a:p>
            <a:pPr marL="171450" lvl="0" indent="-171450">
              <a:spcAft>
                <a:spcPts val="600"/>
              </a:spcAft>
              <a:buFont typeface="Arial" panose="020B0604020202020204" pitchFamily="34" charset="0"/>
              <a:buChar char="•"/>
              <a:tabLst>
                <a:tab pos="457200" algn="l"/>
              </a:tabLst>
            </a:pPr>
            <a:endParaRPr lang="en-GB" sz="1100">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grpSp>
        <p:nvGrpSpPr>
          <p:cNvPr id="7" name="Group 6">
            <a:extLst>
              <a:ext uri="{FF2B5EF4-FFF2-40B4-BE49-F238E27FC236}">
                <a16:creationId xmlns:a16="http://schemas.microsoft.com/office/drawing/2014/main" id="{53EC4D68-1B69-783C-7889-C742AE876AD1}"/>
              </a:ext>
            </a:extLst>
          </p:cNvPr>
          <p:cNvGrpSpPr/>
          <p:nvPr/>
        </p:nvGrpSpPr>
        <p:grpSpPr>
          <a:xfrm>
            <a:off x="6656957" y="3205576"/>
            <a:ext cx="3249039" cy="2248814"/>
            <a:chOff x="420996" y="4332013"/>
            <a:chExt cx="3853597" cy="2248814"/>
          </a:xfrm>
        </p:grpSpPr>
        <p:sp>
          <p:nvSpPr>
            <p:cNvPr id="27" name="TextBox 26">
              <a:extLst>
                <a:ext uri="{FF2B5EF4-FFF2-40B4-BE49-F238E27FC236}">
                  <a16:creationId xmlns:a16="http://schemas.microsoft.com/office/drawing/2014/main" id="{53AD7589-9170-D11C-7D0A-631C7695A707}"/>
                </a:ext>
              </a:extLst>
            </p:cNvPr>
            <p:cNvSpPr txBox="1"/>
            <p:nvPr/>
          </p:nvSpPr>
          <p:spPr>
            <a:xfrm>
              <a:off x="420996" y="4965000"/>
              <a:ext cx="3853597" cy="1615827"/>
            </a:xfrm>
            <a:prstGeom prst="rect">
              <a:avLst/>
            </a:prstGeom>
            <a:noFill/>
          </p:spPr>
          <p:txBody>
            <a:bodyPr wrap="square">
              <a:spAutoFit/>
            </a:bodyPr>
            <a:lstStyle/>
            <a:p>
              <a:pPr algn="ctr"/>
              <a:r>
                <a:rPr lang="en-GB" sz="1100" i="1">
                  <a:latin typeface="Segoe UI Historic" panose="020B0502040204020203" pitchFamily="34" charset="0"/>
                  <a:ea typeface="Segoe UI Historic" panose="020B0502040204020203" pitchFamily="34" charset="0"/>
                  <a:cs typeface="Segoe UI Historic" panose="020B0502040204020203" pitchFamily="34" charset="0"/>
                </a:rPr>
                <a:t>This is a great opportunity to share with other trades tutors. A lot of us teach multi-skilling so we're expert in one trade, with a working knowledge of the others. It would be good for us to explain to learners how the trades interact on-site, how poor-quality work has an impact on all trades. We need more like this - and for all trades, not just brickwork. It would be good to renew the session and repeat it every year </a:t>
              </a:r>
            </a:p>
          </p:txBody>
        </p:sp>
        <p:pic>
          <p:nvPicPr>
            <p:cNvPr id="28" name="Graphic 27" descr="Open quotation mark with solid fill">
              <a:extLst>
                <a:ext uri="{FF2B5EF4-FFF2-40B4-BE49-F238E27FC236}">
                  <a16:creationId xmlns:a16="http://schemas.microsoft.com/office/drawing/2014/main" id="{3A3215C9-295B-BD60-CFC9-12D57E9534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90171" y="4332013"/>
              <a:ext cx="715245" cy="715245"/>
            </a:xfrm>
            <a:prstGeom prst="rect">
              <a:avLst/>
            </a:prstGeom>
          </p:spPr>
        </p:pic>
      </p:grpSp>
    </p:spTree>
    <p:extLst>
      <p:ext uri="{BB962C8B-B14F-4D97-AF65-F5344CB8AC3E}">
        <p14:creationId xmlns:p14="http://schemas.microsoft.com/office/powerpoint/2010/main" val="1623239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6FD2B106-31C7-446F-B4D3-C9EE8CEB5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1D7678B8-0AAC-460B-8CDB-C43156BB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EC983A-7FF2-49E8-96C2-FDAC32738F92}"/>
              </a:ext>
            </a:extLst>
          </p:cNvPr>
          <p:cNvSpPr>
            <a:spLocks noGrp="1"/>
          </p:cNvSpPr>
          <p:nvPr>
            <p:ph type="title"/>
          </p:nvPr>
        </p:nvSpPr>
        <p:spPr>
          <a:xfrm>
            <a:off x="766761" y="643468"/>
            <a:ext cx="5735445" cy="4242858"/>
          </a:xfrm>
        </p:spPr>
        <p:txBody>
          <a:bodyPr vert="horz" lIns="91440" tIns="45720" rIns="91440" bIns="45720" rtlCol="0" anchor="b">
            <a:noAutofit/>
          </a:bodyPr>
          <a:lstStyle/>
          <a:p>
            <a:r>
              <a:rPr lang="en-US" sz="6000" b="1" kern="1200">
                <a:solidFill>
                  <a:schemeClr val="tx1"/>
                </a:solidFill>
                <a:latin typeface="+mj-lt"/>
                <a:ea typeface="+mj-ea"/>
                <a:cs typeface="+mj-cs"/>
              </a:rPr>
              <a:t>Findings from</a:t>
            </a:r>
            <a:br>
              <a:rPr lang="en-US" sz="6000" b="1" kern="1200">
                <a:solidFill>
                  <a:schemeClr val="tx1"/>
                </a:solidFill>
                <a:latin typeface="+mj-lt"/>
                <a:ea typeface="+mj-ea"/>
                <a:cs typeface="+mj-cs"/>
              </a:rPr>
            </a:br>
            <a:r>
              <a:rPr lang="en-US" sz="6000" b="1" kern="1200">
                <a:solidFill>
                  <a:schemeClr val="tx1"/>
                </a:solidFill>
                <a:latin typeface="+mj-lt"/>
                <a:ea typeface="+mj-ea"/>
                <a:cs typeface="+mj-cs"/>
              </a:rPr>
              <a:t>on-site brickwork masterclasses</a:t>
            </a:r>
          </a:p>
        </p:txBody>
      </p:sp>
      <p:sp>
        <p:nvSpPr>
          <p:cNvPr id="39" name="Freeform 6">
            <a:extLst>
              <a:ext uri="{FF2B5EF4-FFF2-40B4-BE49-F238E27FC236}">
                <a16:creationId xmlns:a16="http://schemas.microsoft.com/office/drawing/2014/main" id="{1F0D9B0E-E48B-450C-9134-0435D96D0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02207" y="61344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rgbClr val="FFFFFF"/>
          </a:solidFill>
          <a:ln w="0">
            <a:noFill/>
            <a:prstDash val="solid"/>
            <a:round/>
            <a:headEnd/>
            <a:tailEnd/>
          </a:ln>
        </p:spPr>
      </p:sp>
      <p:pic>
        <p:nvPicPr>
          <p:cNvPr id="4" name="Graphic 3" descr="Magnifying glass with solid fill">
            <a:extLst>
              <a:ext uri="{FF2B5EF4-FFF2-40B4-BE49-F238E27FC236}">
                <a16:creationId xmlns:a16="http://schemas.microsoft.com/office/drawing/2014/main" id="{2E0AD8C6-566B-40AB-B0F7-E0DBCFE66E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99994" y="1608058"/>
            <a:ext cx="3240000" cy="3240000"/>
          </a:xfrm>
          <a:prstGeom prst="rect">
            <a:avLst/>
          </a:prstGeom>
        </p:spPr>
      </p:pic>
    </p:spTree>
    <p:extLst>
      <p:ext uri="{BB962C8B-B14F-4D97-AF65-F5344CB8AC3E}">
        <p14:creationId xmlns:p14="http://schemas.microsoft.com/office/powerpoint/2010/main" val="2391346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78CE1E0-95BE-4C93-98B3-2C61492678F8}"/>
              </a:ext>
            </a:extLst>
          </p:cNvPr>
          <p:cNvSpPr txBox="1"/>
          <p:nvPr/>
        </p:nvSpPr>
        <p:spPr>
          <a:xfrm>
            <a:off x="476053" y="1577362"/>
            <a:ext cx="8843046" cy="123565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On completion of the on-site brickwork masterclasses, Site Managers (SMs) were asked </a:t>
            </a:r>
            <a:r>
              <a:rPr lang="en-GB" sz="1100">
                <a:solidFill>
                  <a:srgbClr val="595959"/>
                </a:solidFill>
                <a:latin typeface="Segoe UI Historic" panose="020B0502040204020203" pitchFamily="34" charset="0"/>
                <a:ea typeface="Calibri" panose="020F0502020204030204" pitchFamily="34" charset="0"/>
                <a:cs typeface="Arial" panose="020B0604020202020204" pitchFamily="34" charset="0"/>
              </a:rPr>
              <a:t>to provide f</a:t>
            </a:r>
            <a:r>
              <a:rPr kumimoji="0" lang="en-GB" sz="1100" b="0" i="0" u="none" strike="noStrike" kern="1200" cap="none" spc="0" normalizeH="0" baseline="0" noProof="0" err="1">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eedback</a:t>
            </a: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 via a survey. 290 SMs responded to the survey* and each was </a:t>
            </a:r>
            <a:r>
              <a:rPr lang="en-GB" sz="1100">
                <a:solidFill>
                  <a:srgbClr val="595959"/>
                </a:solidFill>
                <a:latin typeface="Segoe UI Historic" panose="020B0502040204020203" pitchFamily="34" charset="0"/>
                <a:ea typeface="Calibri" panose="020F0502020204030204" pitchFamily="34" charset="0"/>
                <a:cs typeface="Arial" panose="020B0604020202020204" pitchFamily="34" charset="0"/>
              </a:rPr>
              <a:t>asked to rate four aspects of the brickwork masterclass</a:t>
            </a: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 using a rating scale of 1-5.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Perceptions were highly positive, most ratings were either 5 (excellent) or 4 (very good).</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5C1D54"/>
                </a:solidFill>
                <a:effectLst/>
                <a:uLnTx/>
                <a:uFillTx/>
                <a:latin typeface="Segoe UI Historic" panose="020B0502040204020203" pitchFamily="34" charset="0"/>
                <a:ea typeface="Calibri" panose="020F0502020204030204" pitchFamily="34" charset="0"/>
                <a:cs typeface="Arial" panose="020B0604020202020204" pitchFamily="34" charset="0"/>
              </a:rPr>
              <a:t>Average ratings:</a:t>
            </a:r>
          </a:p>
        </p:txBody>
      </p:sp>
      <p:pic>
        <p:nvPicPr>
          <p:cNvPr id="35" name="Picture 34">
            <a:extLst>
              <a:ext uri="{FF2B5EF4-FFF2-40B4-BE49-F238E27FC236}">
                <a16:creationId xmlns:a16="http://schemas.microsoft.com/office/drawing/2014/main" id="{DDF41B17-A32F-43A9-BF97-20FB1AA070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16877" y="173058"/>
            <a:ext cx="1600887" cy="715245"/>
          </a:xfrm>
          <a:prstGeom prst="rect">
            <a:avLst/>
          </a:prstGeom>
        </p:spPr>
      </p:pic>
      <p:grpSp>
        <p:nvGrpSpPr>
          <p:cNvPr id="2" name="Group 1">
            <a:extLst>
              <a:ext uri="{FF2B5EF4-FFF2-40B4-BE49-F238E27FC236}">
                <a16:creationId xmlns:a16="http://schemas.microsoft.com/office/drawing/2014/main" id="{BEBF9B92-DA54-A379-3A2F-B9B8F2FB3E85}"/>
              </a:ext>
            </a:extLst>
          </p:cNvPr>
          <p:cNvGrpSpPr/>
          <p:nvPr/>
        </p:nvGrpSpPr>
        <p:grpSpPr>
          <a:xfrm>
            <a:off x="1616778" y="3252009"/>
            <a:ext cx="6334812" cy="1200330"/>
            <a:chOff x="1912677" y="3860578"/>
            <a:chExt cx="6334812" cy="1200330"/>
          </a:xfrm>
        </p:grpSpPr>
        <p:sp>
          <p:nvSpPr>
            <p:cNvPr id="12" name="TextBox 11">
              <a:extLst>
                <a:ext uri="{FF2B5EF4-FFF2-40B4-BE49-F238E27FC236}">
                  <a16:creationId xmlns:a16="http://schemas.microsoft.com/office/drawing/2014/main" id="{BA580418-5BB9-4E52-A91C-6FB547171514}"/>
                </a:ext>
              </a:extLst>
            </p:cNvPr>
            <p:cNvSpPr txBox="1"/>
            <p:nvPr/>
          </p:nvSpPr>
          <p:spPr>
            <a:xfrm>
              <a:off x="1912677" y="3860579"/>
              <a:ext cx="1476000" cy="1200329"/>
            </a:xfrm>
            <a:prstGeom prst="rect">
              <a:avLst/>
            </a:prstGeom>
            <a:noFill/>
            <a:ln w="28575">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rPr>
                <a:t>Overall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rPr>
                <a:t>4.92</a:t>
              </a:r>
            </a:p>
          </p:txBody>
        </p:sp>
        <p:sp>
          <p:nvSpPr>
            <p:cNvPr id="25" name="TextBox 24">
              <a:extLst>
                <a:ext uri="{FF2B5EF4-FFF2-40B4-BE49-F238E27FC236}">
                  <a16:creationId xmlns:a16="http://schemas.microsoft.com/office/drawing/2014/main" id="{F52BBC7A-ECCF-449E-8C4D-515B284029BC}"/>
                </a:ext>
              </a:extLst>
            </p:cNvPr>
            <p:cNvSpPr txBox="1"/>
            <p:nvPr/>
          </p:nvSpPr>
          <p:spPr>
            <a:xfrm>
              <a:off x="5151885" y="3860579"/>
              <a:ext cx="1476000" cy="1200329"/>
            </a:xfrm>
            <a:prstGeom prst="rect">
              <a:avLst/>
            </a:prstGeom>
            <a:noFill/>
            <a:ln w="28575">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rPr>
                <a:t>Trainer Effectiveness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rPr>
                <a:t>4.94</a:t>
              </a:r>
            </a:p>
          </p:txBody>
        </p:sp>
        <p:sp>
          <p:nvSpPr>
            <p:cNvPr id="31" name="TextBox 30">
              <a:extLst>
                <a:ext uri="{FF2B5EF4-FFF2-40B4-BE49-F238E27FC236}">
                  <a16:creationId xmlns:a16="http://schemas.microsoft.com/office/drawing/2014/main" id="{902CD98D-8F46-489D-B4B5-9A2C4F390C52}"/>
                </a:ext>
              </a:extLst>
            </p:cNvPr>
            <p:cNvSpPr txBox="1"/>
            <p:nvPr/>
          </p:nvSpPr>
          <p:spPr>
            <a:xfrm>
              <a:off x="6771489" y="3860578"/>
              <a:ext cx="1476000" cy="1200329"/>
            </a:xfrm>
            <a:prstGeom prst="rect">
              <a:avLst/>
            </a:prstGeom>
            <a:noFill/>
            <a:ln w="28575">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rPr>
                <a:t>Objectives met?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a:solidFill>
                    <a:srgbClr val="595959"/>
                  </a:solidFill>
                  <a:latin typeface="Calibri" panose="020F0502020204030204"/>
                </a:rPr>
                <a:t>4.92</a:t>
              </a:r>
              <a:endPar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B5D40ED6-54A0-4E3E-B599-028C92BE856B}"/>
                </a:ext>
              </a:extLst>
            </p:cNvPr>
            <p:cNvSpPr txBox="1"/>
            <p:nvPr/>
          </p:nvSpPr>
          <p:spPr>
            <a:xfrm>
              <a:off x="3532281" y="3860578"/>
              <a:ext cx="1476000" cy="1200329"/>
            </a:xfrm>
            <a:prstGeom prst="rect">
              <a:avLst/>
            </a:prstGeom>
            <a:noFill/>
            <a:ln w="28575">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rPr>
                <a:t>Quality and Content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a:solidFill>
                    <a:srgbClr val="595959"/>
                  </a:solidFill>
                  <a:latin typeface="Calibri" panose="020F0502020204030204"/>
                </a:rPr>
                <a:t>4.91</a:t>
              </a:r>
              <a:endPar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601E63CC-0E40-A713-EEB5-3638AC774BFD}"/>
              </a:ext>
            </a:extLst>
          </p:cNvPr>
          <p:cNvSpPr txBox="1"/>
          <p:nvPr/>
        </p:nvSpPr>
        <p:spPr>
          <a:xfrm>
            <a:off x="476250" y="463144"/>
            <a:ext cx="9753600" cy="470000"/>
          </a:xfrm>
          <a:prstGeom prst="rect">
            <a:avLst/>
          </a:prstGeom>
          <a:noFill/>
        </p:spPr>
        <p:txBody>
          <a:bodyPr wrap="square" rtlCol="0">
            <a:spAutoFit/>
          </a:bodyPr>
          <a:lstStyle/>
          <a:p>
            <a:pPr marR="0" lvl="0" indent="0" fontAlgn="auto">
              <a:lnSpc>
                <a:spcPct val="107000"/>
              </a:lnSpc>
              <a:spcBef>
                <a:spcPts val="200"/>
              </a:spcBef>
              <a:spcAft>
                <a:spcPts val="600"/>
              </a:spcAft>
              <a:buClrTx/>
              <a:buSzTx/>
              <a:buFontTx/>
              <a:buNone/>
              <a:tabLst/>
              <a:defRPr/>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On-site brickwork masterclass statistics</a:t>
            </a:r>
          </a:p>
        </p:txBody>
      </p:sp>
      <p:cxnSp>
        <p:nvCxnSpPr>
          <p:cNvPr id="14" name="Straight Connector 13">
            <a:extLst>
              <a:ext uri="{FF2B5EF4-FFF2-40B4-BE49-F238E27FC236}">
                <a16:creationId xmlns:a16="http://schemas.microsoft.com/office/drawing/2014/main" id="{6DC9A7E1-33DF-17D2-56CD-18F2FE89E21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C8288E56-DF13-BE6C-B146-57FE7E9D8E79}"/>
              </a:ext>
            </a:extLst>
          </p:cNvPr>
          <p:cNvSpPr txBox="1"/>
          <p:nvPr/>
        </p:nvSpPr>
        <p:spPr>
          <a:xfrm>
            <a:off x="4494704" y="4500978"/>
            <a:ext cx="5184844" cy="246221"/>
          </a:xfrm>
          <a:prstGeom prst="rect">
            <a:avLst/>
          </a:prstGeom>
          <a:noFill/>
        </p:spPr>
        <p:txBody>
          <a:bodyPr wrap="square" rtlCol="0">
            <a:spAutoFit/>
          </a:bodyPr>
          <a:lstStyle/>
          <a:p>
            <a:r>
              <a:rPr lang="en-GB" sz="1000">
                <a:latin typeface="Segoe UI Historic" panose="020B0502040204020203" pitchFamily="34" charset="0"/>
                <a:ea typeface="Segoe UI Historic" panose="020B0502040204020203" pitchFamily="34" charset="0"/>
                <a:cs typeface="Segoe UI Historic" panose="020B0502040204020203" pitchFamily="34" charset="0"/>
              </a:rPr>
              <a:t>(Ratings based on survey responses from 290 site managers)</a:t>
            </a:r>
          </a:p>
        </p:txBody>
      </p:sp>
    </p:spTree>
    <p:extLst>
      <p:ext uri="{BB962C8B-B14F-4D97-AF65-F5344CB8AC3E}">
        <p14:creationId xmlns:p14="http://schemas.microsoft.com/office/powerpoint/2010/main" val="920265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70000"/>
          </a:xfrm>
          <a:prstGeom prst="rect">
            <a:avLst/>
          </a:prstGeom>
          <a:noFill/>
        </p:spPr>
        <p:txBody>
          <a:bodyPr wrap="square" rtlCol="0">
            <a:spAutoFit/>
          </a:bodyPr>
          <a:lstStyle/>
          <a:p>
            <a:pPr>
              <a:lnSpc>
                <a:spcPct val="107000"/>
              </a:lnSpc>
              <a:spcBef>
                <a:spcPts val="200"/>
              </a:spcBef>
              <a:spcAft>
                <a:spcPts val="600"/>
              </a:spcAft>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Key findings: on-site brickwork masterclasses make a difference</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80136794-13D0-4601-AB20-803FCC122D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
        <p:nvSpPr>
          <p:cNvPr id="6" name="TextBox 5">
            <a:extLst>
              <a:ext uri="{FF2B5EF4-FFF2-40B4-BE49-F238E27FC236}">
                <a16:creationId xmlns:a16="http://schemas.microsoft.com/office/drawing/2014/main" id="{B85B35DD-8657-8EF3-0F82-6BE6E85F04F7}"/>
              </a:ext>
            </a:extLst>
          </p:cNvPr>
          <p:cNvSpPr txBox="1"/>
          <p:nvPr/>
        </p:nvSpPr>
        <p:spPr>
          <a:xfrm>
            <a:off x="476245" y="1241043"/>
            <a:ext cx="9504333" cy="5476564"/>
          </a:xfrm>
          <a:prstGeom prst="rect">
            <a:avLst/>
          </a:prstGeom>
          <a:solidFill>
            <a:schemeClr val="accent1"/>
          </a:solidFill>
        </p:spPr>
        <p:txBody>
          <a:bodyPr wrap="square" lIns="91440" tIns="45720" rIns="108000" bIns="45720" rtlCol="0" anchor="t">
            <a:spAutoFit/>
          </a:bodyPr>
          <a:lstStyle/>
          <a:p>
            <a:pPr>
              <a:lnSpc>
                <a:spcPct val="107000"/>
              </a:lnSpc>
              <a:spcAft>
                <a:spcPts val="800"/>
              </a:spcAft>
            </a:pPr>
            <a:r>
              <a:rPr lang="en-GB" sz="1300" b="1">
                <a:solidFill>
                  <a:srgbClr val="5C1D54"/>
                </a:solidFill>
                <a:latin typeface="Segoe UI Historic"/>
                <a:ea typeface="Calibri" panose="020F0502020204030204" pitchFamily="34" charset="0"/>
                <a:cs typeface="Arial"/>
              </a:rPr>
              <a:t>Quality of delivery</a:t>
            </a:r>
          </a:p>
          <a:p>
            <a:pPr>
              <a:spcAft>
                <a:spcPts val="800"/>
              </a:spcAft>
            </a:pPr>
            <a:r>
              <a:rPr lang="en-GB" sz="1100">
                <a:latin typeface="Segoe UI Historic"/>
                <a:ea typeface="Calibri" panose="020F0502020204030204" pitchFamily="34" charset="0"/>
                <a:cs typeface="Arial"/>
              </a:rPr>
              <a:t>The delivery of the brickwork masterclasses by </a:t>
            </a:r>
            <a:r>
              <a:rPr lang="en-GB" sz="1100" b="1">
                <a:latin typeface="Segoe UI Historic"/>
                <a:ea typeface="Calibri" panose="020F0502020204030204" pitchFamily="34" charset="0"/>
                <a:cs typeface="Arial"/>
              </a:rPr>
              <a:t>NHBC inspectors</a:t>
            </a:r>
            <a:r>
              <a:rPr lang="en-GB" sz="1100">
                <a:latin typeface="Segoe UI Historic"/>
                <a:ea typeface="Calibri" panose="020F0502020204030204" pitchFamily="34" charset="0"/>
                <a:cs typeface="Arial"/>
              </a:rPr>
              <a:t> was felt to be a key factor in their success. SMs and attendees greatly value their knowledge and experience. In addition, an understanding of their role and influence as an inspector garners respect and a sense that the information imparted is credible, accurate and, when followed will lead to adherence to NHBC requirements.</a:t>
            </a:r>
          </a:p>
          <a:p>
            <a:pPr>
              <a:spcAft>
                <a:spcPts val="800"/>
              </a:spcAft>
            </a:pPr>
            <a:r>
              <a:rPr lang="en-GB" sz="1100">
                <a:latin typeface="Segoe UI Historic"/>
                <a:ea typeface="Calibri" panose="020F0502020204030204" pitchFamily="34" charset="0"/>
                <a:cs typeface="Arial"/>
              </a:rPr>
              <a:t>SMs perceive the Q&amp;A session to be of high value to attendees; such sessions were particularly useful in finding absolute guidance on specific site issues. It was felt that the Q&amp;A session offered greater benefit to more experienced attendees who already have a strong baseline knowledge and have queries with more advanced areas of the work.</a:t>
            </a:r>
            <a:endParaRPr lang="en-GB" sz="1100" b="1">
              <a:effectLst/>
              <a:latin typeface="Segoe UI Historic"/>
              <a:ea typeface="Calibri" panose="020F0502020204030204" pitchFamily="34" charset="0"/>
              <a:cs typeface="Arial"/>
            </a:endParaRPr>
          </a:p>
          <a:p>
            <a:pPr lvl="0">
              <a:lnSpc>
                <a:spcPct val="107000"/>
              </a:lnSpc>
              <a:spcAft>
                <a:spcPts val="600"/>
              </a:spcAft>
            </a:pPr>
            <a:r>
              <a:rPr lang="en-GB" sz="1300" b="1">
                <a:solidFill>
                  <a:srgbClr val="5C1D54"/>
                </a:solidFill>
                <a:effectLst/>
                <a:latin typeface="Segoe UI Historic"/>
                <a:ea typeface="Calibri" panose="020F0502020204030204" pitchFamily="34" charset="0"/>
                <a:cs typeface="Arial"/>
              </a:rPr>
              <a:t>Impacts reported</a:t>
            </a:r>
          </a:p>
          <a:p>
            <a:pPr lvl="0">
              <a:lnSpc>
                <a:spcPct val="107000"/>
              </a:lnSpc>
              <a:spcAft>
                <a:spcPts val="600"/>
              </a:spcAft>
            </a:pPr>
            <a:r>
              <a:rPr lang="en-GB" sz="1100">
                <a:latin typeface="Segoe UI Historic"/>
                <a:ea typeface="Calibri" panose="020F0502020204030204" pitchFamily="34" charset="0"/>
                <a:cs typeface="Arial"/>
              </a:rPr>
              <a:t>SMs report improvement in the quality of work undertaken post-brickwork masterclass, specifically:</a:t>
            </a:r>
          </a:p>
          <a:p>
            <a:pPr lvl="2"/>
            <a:r>
              <a:rPr lang="en-GB" sz="1100">
                <a:latin typeface="Segoe UI Historic"/>
                <a:ea typeface="Calibri" panose="020F0502020204030204" pitchFamily="34" charset="0"/>
                <a:cs typeface="Arial"/>
              </a:rPr>
              <a:t>- Placement of vents	- Cavity step trays</a:t>
            </a:r>
          </a:p>
          <a:p>
            <a:pPr lvl="2"/>
            <a:r>
              <a:rPr lang="en-GB" sz="1100">
                <a:latin typeface="Segoe UI Historic"/>
                <a:ea typeface="Calibri" panose="020F0502020204030204" pitchFamily="34" charset="0"/>
                <a:cs typeface="Arial"/>
              </a:rPr>
              <a:t>- Firestopping		- Keeping cavities clean</a:t>
            </a:r>
          </a:p>
          <a:p>
            <a:pPr lvl="2"/>
            <a:r>
              <a:rPr lang="en-GB" sz="1100">
                <a:latin typeface="Segoe UI Historic"/>
                <a:ea typeface="Calibri" panose="020F0502020204030204" pitchFamily="34" charset="0"/>
                <a:cs typeface="Arial"/>
              </a:rPr>
              <a:t>- Slip ties		- Internal pointing</a:t>
            </a:r>
          </a:p>
          <a:p>
            <a:pPr lvl="2">
              <a:spcAft>
                <a:spcPts val="300"/>
              </a:spcAft>
            </a:pPr>
            <a:r>
              <a:rPr lang="en-GB" sz="1100">
                <a:latin typeface="Segoe UI Historic"/>
                <a:ea typeface="Calibri" panose="020F0502020204030204" pitchFamily="34" charset="0"/>
                <a:cs typeface="Arial"/>
              </a:rPr>
              <a:t>- Cavity ties</a:t>
            </a:r>
          </a:p>
          <a:p>
            <a:r>
              <a:rPr lang="en-GB" sz="1100">
                <a:latin typeface="Segoe UI Historic"/>
                <a:ea typeface="Calibri" panose="020F0502020204030204" pitchFamily="34" charset="0"/>
                <a:cs typeface="Arial"/>
              </a:rPr>
              <a:t>An increase in manager/supervisor knowledge was also reported which was thought to lead to increased competence in their role and their capability to manage the standards of bricklayers. SMs noted that in many cases the brickwork masterclass is likely to be have been the only external training some bricklayers’ will have received since completing their apprenticeship. As such, attendance would likely lead to an improved sense of value. Where improvements have been identified in bricklayer</a:t>
            </a:r>
            <a:r>
              <a:rPr lang="en-GB" sz="1100">
                <a:effectLst/>
                <a:latin typeface="Segoe UI Historic"/>
                <a:ea typeface="Calibri" panose="020F0502020204030204" pitchFamily="34" charset="0"/>
                <a:cs typeface="Arial"/>
              </a:rPr>
              <a:t>s</a:t>
            </a:r>
            <a:r>
              <a:rPr lang="en-GB" sz="1100">
                <a:latin typeface="Segoe UI Historic"/>
                <a:ea typeface="Calibri" panose="020F0502020204030204" pitchFamily="34" charset="0"/>
                <a:cs typeface="Arial"/>
              </a:rPr>
              <a:t>'</a:t>
            </a:r>
            <a:r>
              <a:rPr lang="en-GB" sz="1100">
                <a:effectLst/>
                <a:latin typeface="Segoe UI Historic"/>
                <a:ea typeface="Calibri" panose="020F0502020204030204" pitchFamily="34" charset="0"/>
                <a:cs typeface="Arial"/>
              </a:rPr>
              <a:t> attention-to-detail post-brickwork masterclass, SMs most commonly feel this is as a result of understanding WHY things must be done in a certain way. In the past it is likely that bricklayers are simply told to do something in a certain way, however, a lack of understanding of WHY brings complacency and an unwillingness to change.</a:t>
            </a:r>
          </a:p>
          <a:p>
            <a:endParaRPr lang="en-GB" sz="1100" b="1">
              <a:latin typeface="Segoe UI Historic"/>
              <a:ea typeface="Calibri" panose="020F0502020204030204" pitchFamily="34" charset="0"/>
              <a:cs typeface="Arial"/>
            </a:endParaRPr>
          </a:p>
          <a:p>
            <a:pPr>
              <a:lnSpc>
                <a:spcPct val="107000"/>
              </a:lnSpc>
              <a:spcAft>
                <a:spcPts val="600"/>
              </a:spcAft>
            </a:pPr>
            <a:r>
              <a:rPr lang="en-GB" sz="1300" b="1">
                <a:solidFill>
                  <a:srgbClr val="5C1D54"/>
                </a:solidFill>
                <a:latin typeface="Segoe UI Historic"/>
                <a:ea typeface="Calibri" panose="020F0502020204030204" pitchFamily="34" charset="0"/>
                <a:cs typeface="Arial"/>
              </a:rPr>
              <a:t>Actions </a:t>
            </a:r>
            <a:r>
              <a:rPr lang="en-GB" sz="1300" b="1">
                <a:solidFill>
                  <a:srgbClr val="5C1D54"/>
                </a:solidFill>
                <a:effectLst/>
                <a:latin typeface="Segoe UI Historic"/>
                <a:ea typeface="Calibri" panose="020F0502020204030204" pitchFamily="34" charset="0"/>
                <a:cs typeface="Arial"/>
              </a:rPr>
              <a:t>as a result of </a:t>
            </a:r>
            <a:r>
              <a:rPr lang="en-GB" sz="1300" b="1">
                <a:solidFill>
                  <a:srgbClr val="5C1D54"/>
                </a:solidFill>
                <a:latin typeface="Segoe UI Historic"/>
                <a:ea typeface="Calibri" panose="020F0502020204030204" pitchFamily="34" charset="0"/>
                <a:cs typeface="Arial"/>
              </a:rPr>
              <a:t>brickwork masterclasses</a:t>
            </a:r>
          </a:p>
          <a:p>
            <a:pPr>
              <a:lnSpc>
                <a:spcPct val="107000"/>
              </a:lnSpc>
              <a:spcAft>
                <a:spcPts val="600"/>
              </a:spcAft>
            </a:pPr>
            <a:r>
              <a:rPr lang="en-GB" sz="1100">
                <a:effectLst/>
                <a:latin typeface="Segoe UI Historic"/>
                <a:ea typeface="Calibri" panose="020F0502020204030204" pitchFamily="34" charset="0"/>
                <a:cs typeface="Arial"/>
              </a:rPr>
              <a:t>The nature and complexity of actions post-brickwork masterclass has varied widely. At a basic level, </a:t>
            </a:r>
            <a:r>
              <a:rPr lang="en-GB" sz="1100">
                <a:latin typeface="Segoe UI Historic"/>
                <a:ea typeface="Calibri" panose="020F0502020204030204" pitchFamily="34" charset="0"/>
                <a:cs typeface="Arial"/>
              </a:rPr>
              <a:t>brickwork masterclass handouts have been included in induction information for new bricklayers arriving on-site.</a:t>
            </a:r>
            <a:r>
              <a:rPr lang="en-GB" sz="1100">
                <a:effectLst/>
                <a:latin typeface="Segoe UI Historic"/>
                <a:ea typeface="Calibri" panose="020F0502020204030204" pitchFamily="34" charset="0"/>
                <a:cs typeface="Arial"/>
              </a:rPr>
              <a:t> </a:t>
            </a:r>
            <a:r>
              <a:rPr lang="en-GB" sz="1100">
                <a:latin typeface="Segoe UI Historic"/>
                <a:ea typeface="Calibri" panose="020F0502020204030204" pitchFamily="34" charset="0"/>
                <a:cs typeface="Arial"/>
              </a:rPr>
              <a:t>One site has </a:t>
            </a:r>
            <a:r>
              <a:rPr lang="en-GB" sz="1100">
                <a:effectLst/>
                <a:latin typeface="Segoe UI Historic"/>
                <a:ea typeface="Calibri" panose="020F0502020204030204" pitchFamily="34" charset="0"/>
                <a:cs typeface="Arial"/>
              </a:rPr>
              <a:t>developed and introduced a specialist checklist based on the NHBC guidelines. In some instances, there have been c</a:t>
            </a:r>
            <a:r>
              <a:rPr lang="en-GB" sz="1100">
                <a:latin typeface="Segoe UI Historic"/>
                <a:ea typeface="Calibri" panose="020F0502020204030204" pitchFamily="34" charset="0"/>
                <a:cs typeface="Arial"/>
              </a:rPr>
              <a:t>hanges to the way supervisors and site management </a:t>
            </a:r>
            <a:r>
              <a:rPr lang="en-GB" sz="1100">
                <a:effectLst/>
                <a:latin typeface="Segoe UI Historic"/>
                <a:ea typeface="Calibri" panose="020F0502020204030204" pitchFamily="34" charset="0"/>
                <a:cs typeface="Arial"/>
              </a:rPr>
              <a:t>manage the standards of bricklayers. </a:t>
            </a:r>
            <a:r>
              <a:rPr lang="en-GB" sz="1100">
                <a:latin typeface="Segoe UI Historic"/>
                <a:ea typeface="Calibri" panose="020F0502020204030204" pitchFamily="34" charset="0"/>
                <a:cs typeface="Arial"/>
              </a:rPr>
              <a:t>As a direct result of</a:t>
            </a:r>
            <a:r>
              <a:rPr lang="en-GB" sz="1100">
                <a:effectLst/>
                <a:latin typeface="Segoe UI Historic"/>
                <a:ea typeface="Calibri" panose="020F0502020204030204" pitchFamily="34" charset="0"/>
                <a:cs typeface="Arial"/>
              </a:rPr>
              <a:t> positive </a:t>
            </a:r>
            <a:r>
              <a:rPr lang="en-GB" sz="1100">
                <a:latin typeface="Segoe UI Historic"/>
                <a:ea typeface="Calibri" panose="020F0502020204030204" pitchFamily="34" charset="0"/>
                <a:cs typeface="Arial"/>
              </a:rPr>
              <a:t>SM feedback, some organisations have arranged additional brickwork masterclasses on their other sites. One site has changed the specification in relation to preform lead trays, which is more costly but irradicates the issues they were previously experiencing. More generally, SMs have indicated they are more open to arranging training generally as a result of their positive experiences of the brickwork masterclasses.</a:t>
            </a:r>
            <a:endParaRPr lang="en-GB" sz="1100">
              <a:effectLst/>
              <a:latin typeface="Segoe UI Historic"/>
              <a:ea typeface="Calibri" panose="020F0502020204030204" pitchFamily="34" charset="0"/>
              <a:cs typeface="Arial"/>
            </a:endParaRPr>
          </a:p>
        </p:txBody>
      </p:sp>
      <p:grpSp>
        <p:nvGrpSpPr>
          <p:cNvPr id="22" name="Group 21">
            <a:extLst>
              <a:ext uri="{FF2B5EF4-FFF2-40B4-BE49-F238E27FC236}">
                <a16:creationId xmlns:a16="http://schemas.microsoft.com/office/drawing/2014/main" id="{783BC5F3-8F85-480B-6B70-3884E4A66E1B}"/>
              </a:ext>
            </a:extLst>
          </p:cNvPr>
          <p:cNvGrpSpPr/>
          <p:nvPr/>
        </p:nvGrpSpPr>
        <p:grpSpPr>
          <a:xfrm>
            <a:off x="10128972" y="1888572"/>
            <a:ext cx="1779537" cy="1191875"/>
            <a:chOff x="9657368" y="4476432"/>
            <a:chExt cx="1779537" cy="1191875"/>
          </a:xfrm>
        </p:grpSpPr>
        <p:pic>
          <p:nvPicPr>
            <p:cNvPr id="23" name="Graphic 22" descr="Open quotation mark with solid fill">
              <a:extLst>
                <a:ext uri="{FF2B5EF4-FFF2-40B4-BE49-F238E27FC236}">
                  <a16:creationId xmlns:a16="http://schemas.microsoft.com/office/drawing/2014/main" id="{E6FCE25D-DCF5-6EAB-75B8-EC299006C3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89515" y="4476432"/>
              <a:ext cx="715245" cy="715245"/>
            </a:xfrm>
            <a:prstGeom prst="rect">
              <a:avLst/>
            </a:prstGeom>
          </p:spPr>
        </p:pic>
        <p:sp>
          <p:nvSpPr>
            <p:cNvPr id="26" name="TextBox 25">
              <a:extLst>
                <a:ext uri="{FF2B5EF4-FFF2-40B4-BE49-F238E27FC236}">
                  <a16:creationId xmlns:a16="http://schemas.microsoft.com/office/drawing/2014/main" id="{5CB9E6F4-7CCE-59B1-98AD-48030F23192E}"/>
                </a:ext>
              </a:extLst>
            </p:cNvPr>
            <p:cNvSpPr txBox="1"/>
            <p:nvPr/>
          </p:nvSpPr>
          <p:spPr>
            <a:xfrm>
              <a:off x="9657368" y="5068143"/>
              <a:ext cx="1779537" cy="600164"/>
            </a:xfrm>
            <a:prstGeom prst="rect">
              <a:avLst/>
            </a:prstGeom>
            <a:noFill/>
          </p:spPr>
          <p:txBody>
            <a:bodyPr wrap="square">
              <a:spAutoFit/>
            </a:bodyPr>
            <a:lstStyle/>
            <a:p>
              <a:pPr algn="ctr"/>
              <a:r>
                <a:rPr lang="en-GB" sz="1100" i="1">
                  <a:latin typeface="Segoe UI Historic" panose="020B0502040204020203" pitchFamily="34" charset="0"/>
                  <a:ea typeface="Segoe UI Historic" panose="020B0502040204020203" pitchFamily="34" charset="0"/>
                  <a:cs typeface="Segoe UI Historic" panose="020B0502040204020203" pitchFamily="34" charset="0"/>
                </a:rPr>
                <a:t>I’ve seen a difference in their behaviour and quality of their work</a:t>
              </a:r>
            </a:p>
          </p:txBody>
        </p:sp>
      </p:grpSp>
      <p:grpSp>
        <p:nvGrpSpPr>
          <p:cNvPr id="27" name="Group 26">
            <a:extLst>
              <a:ext uri="{FF2B5EF4-FFF2-40B4-BE49-F238E27FC236}">
                <a16:creationId xmlns:a16="http://schemas.microsoft.com/office/drawing/2014/main" id="{944802C9-0D34-10AA-C575-53D988594BD3}"/>
              </a:ext>
            </a:extLst>
          </p:cNvPr>
          <p:cNvGrpSpPr/>
          <p:nvPr/>
        </p:nvGrpSpPr>
        <p:grpSpPr>
          <a:xfrm>
            <a:off x="10229850" y="3779700"/>
            <a:ext cx="1588538" cy="1716727"/>
            <a:chOff x="10300706" y="4467562"/>
            <a:chExt cx="1588538" cy="1716727"/>
          </a:xfrm>
        </p:grpSpPr>
        <p:pic>
          <p:nvPicPr>
            <p:cNvPr id="31" name="Graphic 30" descr="Open quotation mark with solid fill">
              <a:extLst>
                <a:ext uri="{FF2B5EF4-FFF2-40B4-BE49-F238E27FC236}">
                  <a16:creationId xmlns:a16="http://schemas.microsoft.com/office/drawing/2014/main" id="{398BBE77-192A-836A-32AB-4021109516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37352" y="4467562"/>
              <a:ext cx="715245" cy="715245"/>
            </a:xfrm>
            <a:prstGeom prst="rect">
              <a:avLst/>
            </a:prstGeom>
          </p:spPr>
        </p:pic>
        <p:sp>
          <p:nvSpPr>
            <p:cNvPr id="32" name="TextBox 31">
              <a:extLst>
                <a:ext uri="{FF2B5EF4-FFF2-40B4-BE49-F238E27FC236}">
                  <a16:creationId xmlns:a16="http://schemas.microsoft.com/office/drawing/2014/main" id="{F90D3AD8-48F7-9120-0170-8A096B4F013D}"/>
                </a:ext>
              </a:extLst>
            </p:cNvPr>
            <p:cNvSpPr txBox="1"/>
            <p:nvPr/>
          </p:nvSpPr>
          <p:spPr>
            <a:xfrm>
              <a:off x="10300706" y="5076293"/>
              <a:ext cx="1588538" cy="1107996"/>
            </a:xfrm>
            <a:prstGeom prst="rect">
              <a:avLst/>
            </a:prstGeom>
            <a:noFill/>
          </p:spPr>
          <p:txBody>
            <a:bodyPr wrap="square">
              <a:spAutoFit/>
            </a:bodyPr>
            <a:lstStyle/>
            <a:p>
              <a:pPr algn="ctr"/>
              <a:r>
                <a:rPr lang="en-GB" sz="1100" i="1">
                  <a:latin typeface="Segoe UI Historic" panose="020B0502040204020203" pitchFamily="34" charset="0"/>
                  <a:ea typeface="Segoe UI Historic" panose="020B0502040204020203" pitchFamily="34" charset="0"/>
                  <a:cs typeface="Segoe UI Historic" panose="020B0502040204020203" pitchFamily="34" charset="0"/>
                </a:rPr>
                <a:t>It has helped them to improve themselves - instead of just being told to do something, they now know WHY it must be done</a:t>
              </a:r>
            </a:p>
          </p:txBody>
        </p:sp>
      </p:grpSp>
    </p:spTree>
    <p:extLst>
      <p:ext uri="{BB962C8B-B14F-4D97-AF65-F5344CB8AC3E}">
        <p14:creationId xmlns:p14="http://schemas.microsoft.com/office/powerpoint/2010/main" val="2076219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378352" y="452838"/>
            <a:ext cx="9753600" cy="470000"/>
          </a:xfrm>
          <a:prstGeom prst="rect">
            <a:avLst/>
          </a:prstGeom>
          <a:noFill/>
        </p:spPr>
        <p:txBody>
          <a:bodyPr wrap="square" rtlCol="0">
            <a:spAutoFit/>
          </a:bodyPr>
          <a:lstStyle/>
          <a:p>
            <a:pPr>
              <a:lnSpc>
                <a:spcPct val="107000"/>
              </a:lnSpc>
              <a:spcBef>
                <a:spcPts val="200"/>
              </a:spcBef>
              <a:spcAft>
                <a:spcPts val="600"/>
              </a:spcAft>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Site manager views of the on-site brickwork masterclasses</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80136794-13D0-4601-AB20-803FCC122D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
        <p:nvSpPr>
          <p:cNvPr id="9" name="TextBox 8">
            <a:extLst>
              <a:ext uri="{FF2B5EF4-FFF2-40B4-BE49-F238E27FC236}">
                <a16:creationId xmlns:a16="http://schemas.microsoft.com/office/drawing/2014/main" id="{39F88B19-B50C-33AB-6B5C-887AC1B1EAEC}"/>
              </a:ext>
            </a:extLst>
          </p:cNvPr>
          <p:cNvSpPr txBox="1"/>
          <p:nvPr/>
        </p:nvSpPr>
        <p:spPr>
          <a:xfrm>
            <a:off x="8550965" y="2391759"/>
            <a:ext cx="3066893" cy="769441"/>
          </a:xfrm>
          <a:prstGeom prst="rect">
            <a:avLst/>
          </a:prstGeom>
          <a:noFill/>
        </p:spPr>
        <p:txBody>
          <a:bodyPr wrap="square">
            <a:spAutoFit/>
          </a:bodyPr>
          <a:lstStyle/>
          <a:p>
            <a:pPr algn="ctr"/>
            <a:r>
              <a:rPr lang="en-GB" sz="1100">
                <a:latin typeface="Segoe UI Historic" panose="020B0502040204020203" pitchFamily="34" charset="0"/>
                <a:ea typeface="Segoe UI Historic" panose="020B0502040204020203" pitchFamily="34" charset="0"/>
                <a:cs typeface="Segoe UI Historic" panose="020B0502040204020203" pitchFamily="34" charset="0"/>
              </a:rPr>
              <a:t>I had our apprentices on it who learnt a lot and the more established guys had a healthy debate with the trainer/inspector over NHBC requirements</a:t>
            </a:r>
          </a:p>
        </p:txBody>
      </p:sp>
      <p:sp>
        <p:nvSpPr>
          <p:cNvPr id="13" name="TextBox 12">
            <a:extLst>
              <a:ext uri="{FF2B5EF4-FFF2-40B4-BE49-F238E27FC236}">
                <a16:creationId xmlns:a16="http://schemas.microsoft.com/office/drawing/2014/main" id="{3E5A1777-F082-3364-31E8-2D0C444DDF74}"/>
              </a:ext>
            </a:extLst>
          </p:cNvPr>
          <p:cNvSpPr txBox="1"/>
          <p:nvPr/>
        </p:nvSpPr>
        <p:spPr>
          <a:xfrm>
            <a:off x="8784321" y="4596898"/>
            <a:ext cx="2695265" cy="938719"/>
          </a:xfrm>
          <a:prstGeom prst="rect">
            <a:avLst/>
          </a:prstGeom>
          <a:noFill/>
        </p:spPr>
        <p:txBody>
          <a:bodyPr wrap="square">
            <a:spAutoFit/>
          </a:bodyPr>
          <a:lstStyle/>
          <a:p>
            <a:pPr algn="ctr"/>
            <a:r>
              <a:rPr lang="en-GB" sz="1100">
                <a:latin typeface="Segoe UI Historic" panose="020B0502040204020203" pitchFamily="34" charset="0"/>
                <a:ea typeface="Segoe UI Historic" panose="020B0502040204020203" pitchFamily="34" charset="0"/>
                <a:cs typeface="Segoe UI Historic" panose="020B0502040204020203" pitchFamily="34" charset="0"/>
              </a:rPr>
              <a:t>They started to care they are actually building someone's home. We try internally to educate but coming from the NHBC inspector seemed to have more clout</a:t>
            </a:r>
          </a:p>
        </p:txBody>
      </p:sp>
      <p:sp>
        <p:nvSpPr>
          <p:cNvPr id="14" name="TextBox 13">
            <a:extLst>
              <a:ext uri="{FF2B5EF4-FFF2-40B4-BE49-F238E27FC236}">
                <a16:creationId xmlns:a16="http://schemas.microsoft.com/office/drawing/2014/main" id="{84C96E8D-59CA-DD81-A2EF-F6F34EDC47FF}"/>
              </a:ext>
            </a:extLst>
          </p:cNvPr>
          <p:cNvSpPr txBox="1"/>
          <p:nvPr/>
        </p:nvSpPr>
        <p:spPr>
          <a:xfrm>
            <a:off x="476246" y="1364956"/>
            <a:ext cx="7531412" cy="4554132"/>
          </a:xfrm>
          <a:prstGeom prst="rect">
            <a:avLst/>
          </a:prstGeom>
          <a:solidFill>
            <a:schemeClr val="accent1"/>
          </a:solidFill>
        </p:spPr>
        <p:txBody>
          <a:bodyPr wrap="square" lIns="91440" tIns="45720" rIns="91440" bIns="45720" rtlCol="0" anchor="t">
            <a:spAutoFit/>
          </a:bodyPr>
          <a:lstStyle/>
          <a:p>
            <a:pPr>
              <a:lnSpc>
                <a:spcPct val="107000"/>
              </a:lnSpc>
              <a:spcAft>
                <a:spcPts val="800"/>
              </a:spcAft>
            </a:pPr>
            <a:r>
              <a:rPr lang="en-GB" sz="1400" b="1">
                <a:solidFill>
                  <a:srgbClr val="5C1D54"/>
                </a:solidFill>
                <a:latin typeface="Segoe UI Historic"/>
                <a:ea typeface="Calibri" panose="020F0502020204030204" pitchFamily="34" charset="0"/>
                <a:cs typeface="Arial"/>
              </a:rPr>
              <a:t>NHBC course trainers</a:t>
            </a:r>
          </a:p>
          <a:p>
            <a:pPr>
              <a:spcAft>
                <a:spcPts val="600"/>
              </a:spcAft>
            </a:pPr>
            <a:r>
              <a:rPr lang="en-GB" sz="1100">
                <a:latin typeface="Segoe UI Historic"/>
                <a:ea typeface="Calibri" panose="020F0502020204030204" pitchFamily="34" charset="0"/>
                <a:cs typeface="Arial"/>
              </a:rPr>
              <a:t>Those delivering the on-site brickwork masterclasses were viewed as highly knowledgeable in terms of both quality/defect statistics and the practical aspects of brickwork. The trainers were skilful in engaging the attendees at all levels from apprentice to highly experienced. Brickwork masterclasses gained credibility through NHBC endorsement. Where brickwork masterclasses were delivered by the site's regular NHBC inspector this enabled them to tailor the content and delivery of the brickwork masterclass to the site which was felt to be highly beneficial.</a:t>
            </a:r>
            <a:endParaRPr lang="en-GB" sz="1400" b="1">
              <a:solidFill>
                <a:srgbClr val="5C1D54"/>
              </a:solidFill>
              <a:effectLst/>
              <a:latin typeface="Segoe UI Historic"/>
              <a:ea typeface="Calibri" panose="020F0502020204030204" pitchFamily="34" charset="0"/>
              <a:cs typeface="Arial"/>
            </a:endParaRPr>
          </a:p>
          <a:p>
            <a:pPr lvl="0">
              <a:lnSpc>
                <a:spcPct val="107000"/>
              </a:lnSpc>
              <a:spcAft>
                <a:spcPts val="800"/>
              </a:spcAft>
            </a:pPr>
            <a:r>
              <a:rPr lang="en-GB" sz="1400" b="1">
                <a:solidFill>
                  <a:srgbClr val="5C1D54"/>
                </a:solidFill>
                <a:effectLst/>
                <a:latin typeface="Segoe UI Historic"/>
                <a:ea typeface="Calibri" panose="020F0502020204030204" pitchFamily="34" charset="0"/>
                <a:cs typeface="Arial"/>
              </a:rPr>
              <a:t>Brickwork masterclasses were well received</a:t>
            </a:r>
            <a:endParaRPr lang="en-GB" sz="1100" b="1">
              <a:solidFill>
                <a:srgbClr val="5C1D54"/>
              </a:solidFill>
              <a:effectLst/>
              <a:latin typeface="Segoe UI Historic"/>
              <a:ea typeface="Calibri" panose="020F0502020204030204" pitchFamily="34" charset="0"/>
              <a:cs typeface="Arial"/>
            </a:endParaRPr>
          </a:p>
          <a:p>
            <a:r>
              <a:rPr lang="en-GB" sz="1100">
                <a:latin typeface="Segoe UI Historic"/>
                <a:ea typeface="Calibri" panose="020F0502020204030204" pitchFamily="34" charset="0"/>
                <a:cs typeface="Arial"/>
              </a:rPr>
              <a:t>Engagement levels were felt to be generally high. Bricklayers working on a sub-contractor basis were on occasion resistant to attending ("</a:t>
            </a:r>
            <a:r>
              <a:rPr lang="en-GB" sz="1100" i="1">
                <a:latin typeface="Segoe UI Historic"/>
                <a:ea typeface="Calibri" panose="020F0502020204030204" pitchFamily="34" charset="0"/>
                <a:cs typeface="Arial"/>
              </a:rPr>
              <a:t>time is money</a:t>
            </a:r>
            <a:r>
              <a:rPr lang="en-GB" sz="1100">
                <a:latin typeface="Segoe UI Historic"/>
                <a:ea typeface="Calibri" panose="020F0502020204030204" pitchFamily="34" charset="0"/>
                <a:cs typeface="Arial"/>
              </a:rPr>
              <a:t>") however, SMs felt this was largely overcome due to the knowledge of the trainer and relevance and quality of the brickwork masterclass content. Less experienced bricklayers were generally thought to better engage as a result of their more recent experience of structured learning, however, more experienced bricklayers engaged in and benefited from healthy debate with the trainer over NHBC requirements. SMs felt it was good for bricklayers to hear it from someone other than the site management.</a:t>
            </a:r>
          </a:p>
          <a:p>
            <a:endParaRPr lang="en-GB" sz="1100">
              <a:effectLst/>
              <a:latin typeface="Segoe UI Historic"/>
              <a:ea typeface="Calibri" panose="020F0502020204030204" pitchFamily="34" charset="0"/>
              <a:cs typeface="Arial"/>
            </a:endParaRPr>
          </a:p>
          <a:p>
            <a:r>
              <a:rPr lang="en-GB" sz="1100">
                <a:effectLst/>
                <a:latin typeface="Segoe UI Historic"/>
                <a:ea typeface="Calibri" panose="020F0502020204030204" pitchFamily="34" charset="0"/>
                <a:cs typeface="Arial"/>
              </a:rPr>
              <a:t>The content was informative and backed up with statistics which helped to ensure ‘buy-in’ from attendees and the fact that the content included WHY something had to be done was felt to cover new ground, empowering bricklayers through this newfound knowledge and understanding.</a:t>
            </a:r>
          </a:p>
          <a:p>
            <a:endParaRPr lang="en-GB" sz="1100">
              <a:latin typeface="Segoe UI Historic"/>
              <a:ea typeface="Calibri" panose="020F0502020204030204" pitchFamily="34" charset="0"/>
              <a:cs typeface="Arial"/>
            </a:endParaRPr>
          </a:p>
          <a:p>
            <a:pPr lvl="0">
              <a:lnSpc>
                <a:spcPct val="107000"/>
              </a:lnSpc>
              <a:spcAft>
                <a:spcPts val="800"/>
              </a:spcAft>
            </a:pPr>
            <a:r>
              <a:rPr lang="en-GB" sz="1400" b="1">
                <a:solidFill>
                  <a:srgbClr val="5C1D54"/>
                </a:solidFill>
                <a:latin typeface="Segoe UI Historic"/>
                <a:ea typeface="Calibri" panose="020F0502020204030204" pitchFamily="34" charset="0"/>
                <a:cs typeface="Arial"/>
              </a:rPr>
              <a:t>Valuable, accessible learning opportunity</a:t>
            </a:r>
          </a:p>
          <a:p>
            <a:pPr>
              <a:defRPr/>
            </a:pPr>
            <a:r>
              <a:rPr lang="en-GB" sz="1100">
                <a:latin typeface="Segoe UI Historic"/>
                <a:ea typeface="Calibri" panose="020F0502020204030204" pitchFamily="34" charset="0"/>
                <a:cs typeface="Arial"/>
              </a:rPr>
              <a:t>Face to face, interactive delivery is felt to work well.  Visual examples and verbal delivery play to the strengths of the workforce. The informality of the brickwork masterclasses encouraged involvement from the workforce, enabling them to ‘steer their learning’ to a certain degree. The format was thought to be a good method of keeping bricklayers up to date with their craft and the standards required of them.</a:t>
            </a:r>
          </a:p>
        </p:txBody>
      </p:sp>
      <p:pic>
        <p:nvPicPr>
          <p:cNvPr id="15" name="Graphic 14" descr="Open quotation mark with solid fill">
            <a:extLst>
              <a:ext uri="{FF2B5EF4-FFF2-40B4-BE49-F238E27FC236}">
                <a16:creationId xmlns:a16="http://schemas.microsoft.com/office/drawing/2014/main" id="{3A83182C-8CC3-9386-1313-F9EC759477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74330" y="1813123"/>
            <a:ext cx="715245" cy="715245"/>
          </a:xfrm>
          <a:prstGeom prst="rect">
            <a:avLst/>
          </a:prstGeom>
        </p:spPr>
      </p:pic>
      <p:pic>
        <p:nvPicPr>
          <p:cNvPr id="16" name="Graphic 15" descr="Open quotation mark with solid fill">
            <a:extLst>
              <a:ext uri="{FF2B5EF4-FFF2-40B4-BE49-F238E27FC236}">
                <a16:creationId xmlns:a16="http://schemas.microsoft.com/office/drawing/2014/main" id="{145E27AF-2109-04E7-76BB-FF9DA037D9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26788" y="3964066"/>
            <a:ext cx="715245" cy="715245"/>
          </a:xfrm>
          <a:prstGeom prst="rect">
            <a:avLst/>
          </a:prstGeom>
        </p:spPr>
      </p:pic>
    </p:spTree>
    <p:extLst>
      <p:ext uri="{BB962C8B-B14F-4D97-AF65-F5344CB8AC3E}">
        <p14:creationId xmlns:p14="http://schemas.microsoft.com/office/powerpoint/2010/main" val="3708417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70000"/>
          </a:xfrm>
          <a:prstGeom prst="rect">
            <a:avLst/>
          </a:prstGeom>
          <a:noFill/>
        </p:spPr>
        <p:txBody>
          <a:bodyPr wrap="square" rtlCol="0">
            <a:spAutoFit/>
          </a:bodyPr>
          <a:lstStyle/>
          <a:p>
            <a:pPr>
              <a:lnSpc>
                <a:spcPct val="107000"/>
              </a:lnSpc>
              <a:spcBef>
                <a:spcPts val="200"/>
              </a:spcBef>
              <a:spcAft>
                <a:spcPts val="600"/>
              </a:spcAft>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Delivery and structure of on-site brickwork masterclasses</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80136794-13D0-4601-AB20-803FCC122D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
        <p:nvSpPr>
          <p:cNvPr id="9" name="TextBox 8">
            <a:extLst>
              <a:ext uri="{FF2B5EF4-FFF2-40B4-BE49-F238E27FC236}">
                <a16:creationId xmlns:a16="http://schemas.microsoft.com/office/drawing/2014/main" id="{573899F3-A31D-56E3-FDF3-B9C416A1BDBA}"/>
              </a:ext>
            </a:extLst>
          </p:cNvPr>
          <p:cNvSpPr txBox="1"/>
          <p:nvPr/>
        </p:nvSpPr>
        <p:spPr>
          <a:xfrm>
            <a:off x="476246" y="2801288"/>
            <a:ext cx="9429750" cy="3491020"/>
          </a:xfrm>
          <a:prstGeom prst="rect">
            <a:avLst/>
          </a:prstGeom>
          <a:solidFill>
            <a:schemeClr val="accent1"/>
          </a:solidFill>
        </p:spPr>
        <p:txBody>
          <a:bodyPr wrap="square" rtlCol="0">
            <a:spAutoFit/>
          </a:bodyPr>
          <a:lstStyle/>
          <a:p>
            <a:pPr>
              <a:lnSpc>
                <a:spcPct val="107000"/>
              </a:lnSpc>
              <a:spcBef>
                <a:spcPts val="600"/>
              </a:spcBef>
              <a:spcAft>
                <a:spcPts val="600"/>
              </a:spcAft>
            </a:pPr>
            <a:r>
              <a:rPr lang="en-GB" sz="1100" b="1">
                <a:effectLst/>
                <a:latin typeface="Segoe UI Historic" panose="020B0502040204020203" pitchFamily="34" charset="0"/>
                <a:ea typeface="Calibri" panose="020F0502020204030204" pitchFamily="34" charset="0"/>
                <a:cs typeface="Arial" panose="020B0604020202020204" pitchFamily="34" charset="0"/>
              </a:rPr>
              <a:t>Delivery method</a:t>
            </a:r>
          </a:p>
          <a:p>
            <a:r>
              <a:rPr lang="en-GB" sz="1100">
                <a:effectLst/>
                <a:latin typeface="Segoe UI Historic" panose="020B0502040204020203" pitchFamily="34" charset="0"/>
                <a:ea typeface="Calibri" panose="020F0502020204030204" pitchFamily="34" charset="0"/>
                <a:cs typeface="Arial" panose="020B0604020202020204" pitchFamily="34" charset="0"/>
              </a:rPr>
              <a:t>On-site delivery was supported by SMs who state that this minimises time lost on the tools and removes geographical barriers. Face-to-face delivery is also thought to suit any attendees with literacy issues.</a:t>
            </a:r>
          </a:p>
          <a:p>
            <a:pPr>
              <a:lnSpc>
                <a:spcPct val="107000"/>
              </a:lnSpc>
              <a:spcBef>
                <a:spcPts val="600"/>
              </a:spcBef>
              <a:spcAft>
                <a:spcPts val="600"/>
              </a:spcAft>
            </a:pPr>
            <a:r>
              <a:rPr lang="en-GB" sz="1100" b="1">
                <a:latin typeface="Segoe UI Historic" panose="020B0502040204020203" pitchFamily="34" charset="0"/>
                <a:ea typeface="Calibri" panose="020F0502020204030204" pitchFamily="34" charset="0"/>
                <a:cs typeface="Arial" panose="020B0604020202020204" pitchFamily="34" charset="0"/>
              </a:rPr>
              <a:t>Content and structure</a:t>
            </a:r>
            <a:endParaRPr lang="en-GB" sz="1100" b="1">
              <a:effectLst/>
              <a:latin typeface="Segoe UI Historic" panose="020B0502040204020203" pitchFamily="34" charset="0"/>
              <a:ea typeface="Calibri" panose="020F0502020204030204" pitchFamily="34" charset="0"/>
              <a:cs typeface="Arial" panose="020B0604020202020204" pitchFamily="34" charset="0"/>
            </a:endParaRPr>
          </a:p>
          <a:p>
            <a:pPr>
              <a:lnSpc>
                <a:spcPct val="107000"/>
              </a:lnSpc>
            </a:pPr>
            <a:r>
              <a:rPr lang="en-GB" sz="1100">
                <a:latin typeface="Segoe UI Historic" panose="020B0502040204020203" pitchFamily="34" charset="0"/>
                <a:ea typeface="Calibri" panose="020F0502020204030204" pitchFamily="34" charset="0"/>
                <a:cs typeface="Arial" panose="020B0604020202020204" pitchFamily="34" charset="0"/>
              </a:rPr>
              <a:t>The breadth of content of the brickwork masterclass was felt to be particularly beneficial for less experienced bricklayers. The </a:t>
            </a:r>
            <a:r>
              <a:rPr lang="en-GB" sz="1100">
                <a:effectLst/>
                <a:latin typeface="Segoe UI Historic" panose="020B0502040204020203" pitchFamily="34" charset="0"/>
                <a:ea typeface="Calibri" panose="020F0502020204030204" pitchFamily="34" charset="0"/>
                <a:cs typeface="Arial" panose="020B0604020202020204" pitchFamily="34" charset="0"/>
              </a:rPr>
              <a:t>Q&amp;A session was </a:t>
            </a:r>
            <a:r>
              <a:rPr lang="en-GB" sz="1100">
                <a:latin typeface="Segoe UI Historic" panose="020B0502040204020203" pitchFamily="34" charset="0"/>
                <a:ea typeface="Calibri" panose="020F0502020204030204" pitchFamily="34" charset="0"/>
                <a:cs typeface="Arial" panose="020B0604020202020204" pitchFamily="34" charset="0"/>
              </a:rPr>
              <a:t>perceived to add significant value, </a:t>
            </a:r>
            <a:r>
              <a:rPr lang="en-GB" sz="1100">
                <a:effectLst/>
                <a:latin typeface="Segoe UI Historic" panose="020B0502040204020203" pitchFamily="34" charset="0"/>
                <a:ea typeface="Calibri" panose="020F0502020204030204" pitchFamily="34" charset="0"/>
                <a:cs typeface="Arial" panose="020B0604020202020204" pitchFamily="34" charset="0"/>
              </a:rPr>
              <a:t>giving the opportunity for the bricklayers to fill knowledge gaps and ask site-specific questions.</a:t>
            </a:r>
          </a:p>
          <a:p>
            <a:pPr>
              <a:lnSpc>
                <a:spcPct val="107000"/>
              </a:lnSpc>
              <a:spcBef>
                <a:spcPts val="600"/>
              </a:spcBef>
              <a:spcAft>
                <a:spcPts val="600"/>
              </a:spcAft>
            </a:pPr>
            <a:r>
              <a:rPr lang="en-GB" sz="1100" b="1">
                <a:effectLst/>
                <a:latin typeface="Segoe UI Historic" panose="020B0502040204020203" pitchFamily="34" charset="0"/>
                <a:ea typeface="Calibri" panose="020F0502020204030204" pitchFamily="34" charset="0"/>
                <a:cs typeface="Arial" panose="020B0604020202020204" pitchFamily="34" charset="0"/>
              </a:rPr>
              <a:t>Timings and attendance</a:t>
            </a:r>
            <a:endParaRPr lang="en-GB" sz="1100">
              <a:effectLst/>
              <a:latin typeface="Segoe UI Historic" panose="020B0502040204020203" pitchFamily="34" charset="0"/>
              <a:ea typeface="Calibri" panose="020F0502020204030204" pitchFamily="34" charset="0"/>
              <a:cs typeface="Arial" panose="020B0604020202020204" pitchFamily="34" charset="0"/>
            </a:endParaRPr>
          </a:p>
          <a:p>
            <a:r>
              <a:rPr lang="en-GB" sz="1100">
                <a:latin typeface="Segoe UI Historic" panose="020B0502040204020203" pitchFamily="34" charset="0"/>
                <a:ea typeface="Calibri" panose="020F0502020204030204" pitchFamily="34" charset="0"/>
                <a:cs typeface="Arial" panose="020B0604020202020204" pitchFamily="34" charset="0"/>
              </a:rPr>
              <a:t>Brickwork masterclasses ran smoothly and on schedule. Numbers of delegates attending each brickwork masterclass were largely as expected by SMs. In some instances, bricklayers from the housebuilders other sites travelled to attend sessions and some sessions were also attended by managers and supervisors. </a:t>
            </a:r>
          </a:p>
          <a:p>
            <a:endParaRPr lang="en-GB" sz="1100">
              <a:latin typeface="Segoe UI Historic" panose="020B0502040204020203" pitchFamily="34" charset="0"/>
              <a:ea typeface="Calibri" panose="020F0502020204030204" pitchFamily="34" charset="0"/>
              <a:cs typeface="Arial" panose="020B0604020202020204" pitchFamily="34" charset="0"/>
            </a:endParaRPr>
          </a:p>
          <a:p>
            <a:r>
              <a:rPr lang="en-GB" sz="1100">
                <a:effectLst/>
                <a:latin typeface="Segoe UI Historic" panose="020B0502040204020203" pitchFamily="34" charset="0"/>
                <a:ea typeface="Calibri" panose="020F0502020204030204" pitchFamily="34" charset="0"/>
                <a:cs typeface="Arial" panose="020B0604020202020204" pitchFamily="34" charset="0"/>
              </a:rPr>
              <a:t>The length of the brickwork masterclass was </a:t>
            </a:r>
            <a:r>
              <a:rPr lang="en-GB" sz="1100">
                <a:latin typeface="Segoe UI Historic" panose="020B0502040204020203" pitchFamily="34" charset="0"/>
                <a:ea typeface="Calibri" panose="020F0502020204030204" pitchFamily="34" charset="0"/>
                <a:cs typeface="Arial" panose="020B0604020202020204" pitchFamily="34" charset="0"/>
              </a:rPr>
              <a:t>felt to be r</a:t>
            </a:r>
            <a:r>
              <a:rPr lang="en-GB" sz="1100">
                <a:effectLst/>
                <a:latin typeface="Segoe UI Historic" panose="020B0502040204020203" pitchFamily="34" charset="0"/>
                <a:ea typeface="Calibri" panose="020F0502020204030204" pitchFamily="34" charset="0"/>
                <a:cs typeface="Arial" panose="020B0604020202020204" pitchFamily="34" charset="0"/>
              </a:rPr>
              <a:t>ight in terms of content and appropriate to hold the attention of attendees. </a:t>
            </a:r>
            <a:r>
              <a:rPr lang="en-GB" sz="1100">
                <a:latin typeface="Segoe UI Historic" panose="020B0502040204020203" pitchFamily="34" charset="0"/>
                <a:ea typeface="Calibri" panose="020F0502020204030204" pitchFamily="34" charset="0"/>
                <a:cs typeface="Arial" panose="020B0604020202020204" pitchFamily="34" charset="0"/>
              </a:rPr>
              <a:t>S</a:t>
            </a:r>
            <a:r>
              <a:rPr lang="en-GB" sz="1100">
                <a:effectLst/>
                <a:latin typeface="Segoe UI Historic" panose="020B0502040204020203" pitchFamily="34" charset="0"/>
                <a:ea typeface="Calibri" panose="020F0502020204030204" pitchFamily="34" charset="0"/>
                <a:cs typeface="Arial" panose="020B0604020202020204" pitchFamily="34" charset="0"/>
              </a:rPr>
              <a:t>ome suggest shortening the session slightly to improve engagement.</a:t>
            </a:r>
          </a:p>
          <a:p>
            <a:endParaRPr lang="en-GB" sz="1100">
              <a:effectLst/>
              <a:latin typeface="Segoe UI Historic" panose="020B0502040204020203" pitchFamily="34" charset="0"/>
              <a:ea typeface="Calibri" panose="020F0502020204030204" pitchFamily="34" charset="0"/>
              <a:cs typeface="Arial" panose="020B0604020202020204" pitchFamily="34" charset="0"/>
            </a:endParaRPr>
          </a:p>
          <a:p>
            <a:pPr>
              <a:spcAft>
                <a:spcPts val="600"/>
              </a:spcAft>
            </a:pPr>
            <a:r>
              <a:rPr lang="en-GB" sz="1100" b="1">
                <a:latin typeface="Segoe UI Historic" panose="020B0502040204020203" pitchFamily="34" charset="0"/>
                <a:ea typeface="Calibri" panose="020F0502020204030204" pitchFamily="34" charset="0"/>
                <a:cs typeface="Arial" panose="020B0604020202020204" pitchFamily="34" charset="0"/>
              </a:rPr>
              <a:t>Attendance tracking</a:t>
            </a:r>
          </a:p>
          <a:p>
            <a:pPr>
              <a:spcAft>
                <a:spcPts val="600"/>
              </a:spcAft>
            </a:pPr>
            <a:r>
              <a:rPr lang="en-GB" sz="1100">
                <a:latin typeface="Segoe UI Historic" panose="020B0502040204020203" pitchFamily="34" charset="0"/>
                <a:ea typeface="Calibri" panose="020F0502020204030204" pitchFamily="34" charset="0"/>
                <a:cs typeface="Arial" panose="020B0604020202020204" pitchFamily="34" charset="0"/>
              </a:rPr>
              <a:t>It is noted by SMs that there is currently no method of tracking bricklayer attendance. A few have their own method of recording this information internally.</a:t>
            </a:r>
          </a:p>
        </p:txBody>
      </p:sp>
      <p:grpSp>
        <p:nvGrpSpPr>
          <p:cNvPr id="2" name="Group 1">
            <a:extLst>
              <a:ext uri="{FF2B5EF4-FFF2-40B4-BE49-F238E27FC236}">
                <a16:creationId xmlns:a16="http://schemas.microsoft.com/office/drawing/2014/main" id="{E412F8B7-57F0-2060-E423-13684729E4C9}"/>
              </a:ext>
            </a:extLst>
          </p:cNvPr>
          <p:cNvGrpSpPr/>
          <p:nvPr/>
        </p:nvGrpSpPr>
        <p:grpSpPr>
          <a:xfrm>
            <a:off x="10281435" y="3170754"/>
            <a:ext cx="1698620" cy="1877728"/>
            <a:chOff x="10263614" y="1874438"/>
            <a:chExt cx="1698620" cy="1877728"/>
          </a:xfrm>
        </p:grpSpPr>
        <p:sp>
          <p:nvSpPr>
            <p:cNvPr id="8" name="TextBox 7">
              <a:extLst>
                <a:ext uri="{FF2B5EF4-FFF2-40B4-BE49-F238E27FC236}">
                  <a16:creationId xmlns:a16="http://schemas.microsoft.com/office/drawing/2014/main" id="{74AFC212-00B1-2056-FBC0-2F5BD4943D6E}"/>
                </a:ext>
              </a:extLst>
            </p:cNvPr>
            <p:cNvSpPr txBox="1"/>
            <p:nvPr/>
          </p:nvSpPr>
          <p:spPr>
            <a:xfrm>
              <a:off x="10263614" y="2474893"/>
              <a:ext cx="1698620" cy="1277273"/>
            </a:xfrm>
            <a:prstGeom prst="rect">
              <a:avLst/>
            </a:prstGeom>
            <a:noFill/>
          </p:spPr>
          <p:txBody>
            <a:bodyPr wrap="square" lIns="91440" tIns="45720" rIns="91440" bIns="45720" anchor="t">
              <a:spAutoFit/>
            </a:bodyPr>
            <a:lstStyle/>
            <a:p>
              <a:pPr algn="ctr"/>
              <a:r>
                <a:rPr lang="en-GB" sz="1100" i="1">
                  <a:latin typeface="Segoe UI Historic"/>
                  <a:ea typeface="Segoe UI Historic"/>
                  <a:cs typeface="Segoe UI Historic"/>
                </a:rPr>
                <a:t>The bricklayers asked loads of questions which I think they got the most from and, as the guy running it was the NHBC inspector, he had their respect</a:t>
              </a:r>
            </a:p>
          </p:txBody>
        </p:sp>
        <p:pic>
          <p:nvPicPr>
            <p:cNvPr id="14" name="Graphic 13" descr="Open quotation mark with solid fill">
              <a:extLst>
                <a:ext uri="{FF2B5EF4-FFF2-40B4-BE49-F238E27FC236}">
                  <a16:creationId xmlns:a16="http://schemas.microsoft.com/office/drawing/2014/main" id="{B4B06FB6-7956-2481-24C3-4CAEE4E6F1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55301" y="1874438"/>
              <a:ext cx="715245" cy="715245"/>
            </a:xfrm>
            <a:prstGeom prst="rect">
              <a:avLst/>
            </a:prstGeom>
          </p:spPr>
        </p:pic>
      </p:grpSp>
      <p:grpSp>
        <p:nvGrpSpPr>
          <p:cNvPr id="3" name="Group 2">
            <a:extLst>
              <a:ext uri="{FF2B5EF4-FFF2-40B4-BE49-F238E27FC236}">
                <a16:creationId xmlns:a16="http://schemas.microsoft.com/office/drawing/2014/main" id="{8E1B8F51-B4DB-422F-8727-3FEC683CB5EA}"/>
              </a:ext>
            </a:extLst>
          </p:cNvPr>
          <p:cNvGrpSpPr/>
          <p:nvPr/>
        </p:nvGrpSpPr>
        <p:grpSpPr>
          <a:xfrm>
            <a:off x="10330300" y="1226426"/>
            <a:ext cx="1600887" cy="1832519"/>
            <a:chOff x="9535487" y="5482409"/>
            <a:chExt cx="1600887" cy="1832519"/>
          </a:xfrm>
        </p:grpSpPr>
        <p:sp>
          <p:nvSpPr>
            <p:cNvPr id="12" name="TextBox 11">
              <a:extLst>
                <a:ext uri="{FF2B5EF4-FFF2-40B4-BE49-F238E27FC236}">
                  <a16:creationId xmlns:a16="http://schemas.microsoft.com/office/drawing/2014/main" id="{BCBC353F-DC5A-A34B-F9F6-563B2AA2DF28}"/>
                </a:ext>
              </a:extLst>
            </p:cNvPr>
            <p:cNvSpPr txBox="1"/>
            <p:nvPr/>
          </p:nvSpPr>
          <p:spPr>
            <a:xfrm>
              <a:off x="9535487" y="6037655"/>
              <a:ext cx="1600887" cy="1277273"/>
            </a:xfrm>
            <a:prstGeom prst="rect">
              <a:avLst/>
            </a:prstGeom>
            <a:noFill/>
          </p:spPr>
          <p:txBody>
            <a:bodyPr wrap="square">
              <a:spAutoFit/>
            </a:bodyPr>
            <a:lstStyle/>
            <a:p>
              <a:pPr algn="ctr"/>
              <a:r>
                <a:rPr lang="en-GB" sz="1100" i="1">
                  <a:effectLst/>
                  <a:latin typeface="Segoe UI Historic" panose="020B0502040204020203" pitchFamily="34" charset="0"/>
                  <a:ea typeface="Segoe UI Historic" panose="020B0502040204020203" pitchFamily="34" charset="0"/>
                  <a:cs typeface="Segoe UI Historic" panose="020B0502040204020203" pitchFamily="34" charset="0"/>
                </a:rPr>
                <a:t>We had a great space to hold the MC and we had bricklayers from other sites from our subcontractors attending too which was good</a:t>
              </a:r>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15" name="Graphic 14" descr="Open quotation mark with solid fill">
              <a:extLst>
                <a:ext uri="{FF2B5EF4-FFF2-40B4-BE49-F238E27FC236}">
                  <a16:creationId xmlns:a16="http://schemas.microsoft.com/office/drawing/2014/main" id="{ED075180-84C9-6F23-126A-D71331B310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78307" y="5482409"/>
              <a:ext cx="715245" cy="715245"/>
            </a:xfrm>
            <a:prstGeom prst="rect">
              <a:avLst/>
            </a:prstGeom>
          </p:spPr>
        </p:pic>
      </p:grpSp>
      <p:grpSp>
        <p:nvGrpSpPr>
          <p:cNvPr id="19" name="Group 18">
            <a:extLst>
              <a:ext uri="{FF2B5EF4-FFF2-40B4-BE49-F238E27FC236}">
                <a16:creationId xmlns:a16="http://schemas.microsoft.com/office/drawing/2014/main" id="{7B84ED0B-2807-FF75-5DB1-4A02C4303AE1}"/>
              </a:ext>
            </a:extLst>
          </p:cNvPr>
          <p:cNvGrpSpPr/>
          <p:nvPr/>
        </p:nvGrpSpPr>
        <p:grpSpPr>
          <a:xfrm>
            <a:off x="9992423" y="5226892"/>
            <a:ext cx="2153924" cy="1369560"/>
            <a:chOff x="1784613" y="5631912"/>
            <a:chExt cx="2153924" cy="1369560"/>
          </a:xfrm>
        </p:grpSpPr>
        <p:sp>
          <p:nvSpPr>
            <p:cNvPr id="20" name="TextBox 19">
              <a:extLst>
                <a:ext uri="{FF2B5EF4-FFF2-40B4-BE49-F238E27FC236}">
                  <a16:creationId xmlns:a16="http://schemas.microsoft.com/office/drawing/2014/main" id="{A7A4D8BC-77FF-B29D-644A-BE41B4E8558E}"/>
                </a:ext>
              </a:extLst>
            </p:cNvPr>
            <p:cNvSpPr txBox="1"/>
            <p:nvPr/>
          </p:nvSpPr>
          <p:spPr>
            <a:xfrm>
              <a:off x="1784613" y="6232031"/>
              <a:ext cx="2153924" cy="769441"/>
            </a:xfrm>
            <a:prstGeom prst="rect">
              <a:avLst/>
            </a:prstGeom>
            <a:noFill/>
          </p:spPr>
          <p:txBody>
            <a:bodyPr wrap="square">
              <a:spAutoFit/>
            </a:bodyPr>
            <a:lstStyle/>
            <a:p>
              <a:pPr algn="ctr"/>
              <a:r>
                <a:rPr lang="en-GB" sz="1100" i="1">
                  <a:latin typeface="Segoe UI Historic" panose="020B0502040204020203" pitchFamily="34" charset="0"/>
                  <a:ea typeface="Segoe UI Historic" panose="020B0502040204020203" pitchFamily="34" charset="0"/>
                  <a:cs typeface="Segoe UI Historic" panose="020B0502040204020203" pitchFamily="34" charset="0"/>
                </a:rPr>
                <a:t>When new [bricklayers] come onto site we don’t have any way of knowing whether they have done a masterclass before</a:t>
              </a:r>
            </a:p>
          </p:txBody>
        </p:sp>
        <p:pic>
          <p:nvPicPr>
            <p:cNvPr id="22" name="Graphic 21" descr="Open quotation mark with solid fill">
              <a:extLst>
                <a:ext uri="{FF2B5EF4-FFF2-40B4-BE49-F238E27FC236}">
                  <a16:creationId xmlns:a16="http://schemas.microsoft.com/office/drawing/2014/main" id="{884FE99C-BE1B-810C-6110-03ACAFF0AD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64735" y="5631912"/>
              <a:ext cx="716400" cy="716400"/>
            </a:xfrm>
            <a:prstGeom prst="rect">
              <a:avLst/>
            </a:prstGeom>
          </p:spPr>
        </p:pic>
      </p:grpSp>
      <p:sp>
        <p:nvSpPr>
          <p:cNvPr id="4" name="TextBox 3">
            <a:extLst>
              <a:ext uri="{FF2B5EF4-FFF2-40B4-BE49-F238E27FC236}">
                <a16:creationId xmlns:a16="http://schemas.microsoft.com/office/drawing/2014/main" id="{B225FB1D-5AF4-BE1D-5A07-2B202A181537}"/>
              </a:ext>
            </a:extLst>
          </p:cNvPr>
          <p:cNvSpPr txBox="1"/>
          <p:nvPr/>
        </p:nvSpPr>
        <p:spPr>
          <a:xfrm>
            <a:off x="476246" y="1227885"/>
            <a:ext cx="9429750" cy="1615827"/>
          </a:xfrm>
          <a:prstGeom prst="rect">
            <a:avLst/>
          </a:prstGeom>
          <a:noFill/>
        </p:spPr>
        <p:txBody>
          <a:bodyPr wrap="square" rtlCol="0">
            <a:spAutoFit/>
          </a:bodyPr>
          <a:lstStyle/>
          <a:p>
            <a:r>
              <a:rPr lang="en-GB" sz="1100">
                <a:latin typeface="Segoe UI Historic" panose="020B0502040204020203" pitchFamily="34" charset="0"/>
                <a:ea typeface="Segoe UI Historic" panose="020B0502040204020203" pitchFamily="34" charset="0"/>
                <a:cs typeface="Segoe UI Historic" panose="020B0502040204020203" pitchFamily="34" charset="0"/>
              </a:rPr>
              <a:t>The process of arranging brickwork masterclasses and obtaining feedback from SMs has been refined during programme delivery. During the first lockdown period, organisations were encouraged to find out more about the brickwork masterclasses by completing a webform, enabling follow-up once the programme recommenced. Once the programme did recommence, organisations also had access to book a brickwork masterclass online via the NHBC website. This online approach has also increased the accuracy of contact information recorded and streamlined the administrative side of the process.</a:t>
            </a:r>
          </a:p>
          <a:p>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a:p>
            <a:r>
              <a:rPr lang="en-GB" sz="1100">
                <a:latin typeface="Segoe UI Historic" panose="020B0502040204020203" pitchFamily="34" charset="0"/>
                <a:ea typeface="Segoe UI Historic" panose="020B0502040204020203" pitchFamily="34" charset="0"/>
                <a:cs typeface="Segoe UI Historic" panose="020B0502040204020203" pitchFamily="34" charset="0"/>
              </a:rPr>
              <a:t>Initially SM feedback was gathered using a paper-based form. Latterly, feedback has been obtained through an online survey approach. Initially, it was challenging to obtain feedback from SMs through the online method, however, persistence of the NHBC team in pursuing this feedback made a difference, with feedback ultimately obtained from 290 SMs.</a:t>
            </a:r>
          </a:p>
        </p:txBody>
      </p:sp>
    </p:spTree>
    <p:extLst>
      <p:ext uri="{BB962C8B-B14F-4D97-AF65-F5344CB8AC3E}">
        <p14:creationId xmlns:p14="http://schemas.microsoft.com/office/powerpoint/2010/main" val="3453534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70000"/>
          </a:xfrm>
          <a:prstGeom prst="rect">
            <a:avLst/>
          </a:prstGeom>
          <a:noFill/>
        </p:spPr>
        <p:txBody>
          <a:bodyPr wrap="square" rtlCol="0">
            <a:spAutoFit/>
          </a:bodyPr>
          <a:lstStyle/>
          <a:p>
            <a:pPr>
              <a:lnSpc>
                <a:spcPct val="107000"/>
              </a:lnSpc>
              <a:spcBef>
                <a:spcPts val="200"/>
              </a:spcBef>
              <a:spcAft>
                <a:spcPts val="600"/>
              </a:spcAft>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Impacts (1)</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80136794-13D0-4601-AB20-803FCC122D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grpSp>
        <p:nvGrpSpPr>
          <p:cNvPr id="2" name="Group 1">
            <a:extLst>
              <a:ext uri="{FF2B5EF4-FFF2-40B4-BE49-F238E27FC236}">
                <a16:creationId xmlns:a16="http://schemas.microsoft.com/office/drawing/2014/main" id="{1B457F4A-D30D-18A1-8346-54DCF72B11B6}"/>
              </a:ext>
            </a:extLst>
          </p:cNvPr>
          <p:cNvGrpSpPr/>
          <p:nvPr/>
        </p:nvGrpSpPr>
        <p:grpSpPr>
          <a:xfrm rot="5400000">
            <a:off x="3840180" y="-387571"/>
            <a:ext cx="4544323" cy="9020532"/>
            <a:chOff x="3272858" y="1313688"/>
            <a:chExt cx="4183051" cy="5627639"/>
          </a:xfrm>
        </p:grpSpPr>
        <p:sp>
          <p:nvSpPr>
            <p:cNvPr id="8" name="Freeform: Shape 7">
              <a:extLst>
                <a:ext uri="{FF2B5EF4-FFF2-40B4-BE49-F238E27FC236}">
                  <a16:creationId xmlns:a16="http://schemas.microsoft.com/office/drawing/2014/main" id="{86F99E9F-2C83-CF57-7AE0-4AE8BEE93962}"/>
                </a:ext>
              </a:extLst>
            </p:cNvPr>
            <p:cNvSpPr/>
            <p:nvPr/>
          </p:nvSpPr>
          <p:spPr>
            <a:xfrm>
              <a:off x="3764178" y="4127508"/>
              <a:ext cx="615288" cy="2344849"/>
            </a:xfrm>
            <a:custGeom>
              <a:avLst/>
              <a:gdLst>
                <a:gd name="connsiteX0" fmla="*/ 0 w 615288"/>
                <a:gd name="connsiteY0" fmla="*/ 0 h 2344849"/>
                <a:gd name="connsiteX1" fmla="*/ 307644 w 615288"/>
                <a:gd name="connsiteY1" fmla="*/ 0 h 2344849"/>
                <a:gd name="connsiteX2" fmla="*/ 307644 w 615288"/>
                <a:gd name="connsiteY2" fmla="*/ 2344849 h 2344849"/>
                <a:gd name="connsiteX3" fmla="*/ 615288 w 615288"/>
                <a:gd name="connsiteY3" fmla="*/ 2344849 h 2344849"/>
              </a:gdLst>
              <a:ahLst/>
              <a:cxnLst>
                <a:cxn ang="0">
                  <a:pos x="connsiteX0" y="connsiteY0"/>
                </a:cxn>
                <a:cxn ang="0">
                  <a:pos x="connsiteX1" y="connsiteY1"/>
                </a:cxn>
                <a:cxn ang="0">
                  <a:pos x="connsiteX2" y="connsiteY2"/>
                </a:cxn>
                <a:cxn ang="0">
                  <a:pos x="connsiteX3" y="connsiteY3"/>
                </a:cxn>
              </a:cxnLst>
              <a:rect l="l" t="t" r="r" b="b"/>
              <a:pathLst>
                <a:path w="615288" h="2344849">
                  <a:moveTo>
                    <a:pt x="0" y="0"/>
                  </a:moveTo>
                  <a:lnTo>
                    <a:pt x="307644" y="0"/>
                  </a:lnTo>
                  <a:lnTo>
                    <a:pt x="307644" y="2344849"/>
                  </a:lnTo>
                  <a:lnTo>
                    <a:pt x="615288" y="2344849"/>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spcFirstLastPara="0" vert="horz" wrap="square" lIns="72000" tIns="0" rIns="259738" bIns="1111819" numCol="1" spcCol="1270" anchor="t" anchorCtr="0">
              <a:noAutofit/>
            </a:bodyPr>
            <a:lstStyle/>
            <a:p>
              <a:pPr marL="0" lvl="0" indent="0" algn="ctr" defTabSz="311150">
                <a:lnSpc>
                  <a:spcPct val="90000"/>
                </a:lnSpc>
                <a:spcBef>
                  <a:spcPct val="0"/>
                </a:spcBef>
                <a:spcAft>
                  <a:spcPct val="35000"/>
                </a:spcAft>
                <a:buNone/>
              </a:pPr>
              <a:endParaRPr lang="en-GB" sz="700" kern="120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9" name="Freeform: Shape 8">
              <a:extLst>
                <a:ext uri="{FF2B5EF4-FFF2-40B4-BE49-F238E27FC236}">
                  <a16:creationId xmlns:a16="http://schemas.microsoft.com/office/drawing/2014/main" id="{08C5BA5E-F380-C4CB-6BB5-C8BDACDB0475}"/>
                </a:ext>
              </a:extLst>
            </p:cNvPr>
            <p:cNvSpPr/>
            <p:nvPr/>
          </p:nvSpPr>
          <p:spPr>
            <a:xfrm>
              <a:off x="3764178" y="4127508"/>
              <a:ext cx="615288" cy="1172424"/>
            </a:xfrm>
            <a:custGeom>
              <a:avLst/>
              <a:gdLst>
                <a:gd name="connsiteX0" fmla="*/ 0 w 615288"/>
                <a:gd name="connsiteY0" fmla="*/ 0 h 1172424"/>
                <a:gd name="connsiteX1" fmla="*/ 307644 w 615288"/>
                <a:gd name="connsiteY1" fmla="*/ 0 h 1172424"/>
                <a:gd name="connsiteX2" fmla="*/ 307644 w 615288"/>
                <a:gd name="connsiteY2" fmla="*/ 1172424 h 1172424"/>
                <a:gd name="connsiteX3" fmla="*/ 615288 w 615288"/>
                <a:gd name="connsiteY3" fmla="*/ 1172424 h 1172424"/>
              </a:gdLst>
              <a:ahLst/>
              <a:cxnLst>
                <a:cxn ang="0">
                  <a:pos x="connsiteX0" y="connsiteY0"/>
                </a:cxn>
                <a:cxn ang="0">
                  <a:pos x="connsiteX1" y="connsiteY1"/>
                </a:cxn>
                <a:cxn ang="0">
                  <a:pos x="connsiteX2" y="connsiteY2"/>
                </a:cxn>
                <a:cxn ang="0">
                  <a:pos x="connsiteX3" y="connsiteY3"/>
                </a:cxn>
              </a:cxnLst>
              <a:rect l="l" t="t" r="r" b="b"/>
              <a:pathLst>
                <a:path w="615288" h="1172424">
                  <a:moveTo>
                    <a:pt x="0" y="0"/>
                  </a:moveTo>
                  <a:lnTo>
                    <a:pt x="307644" y="0"/>
                  </a:lnTo>
                  <a:lnTo>
                    <a:pt x="307644" y="1172424"/>
                  </a:lnTo>
                  <a:lnTo>
                    <a:pt x="615288" y="1172424"/>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spcFirstLastPara="0" vert="horz" wrap="square" lIns="72000" tIns="0" rIns="287242" bIns="553110" numCol="1" spcCol="1270" anchor="t" anchorCtr="0">
              <a:noAutofit/>
            </a:bodyPr>
            <a:lstStyle/>
            <a:p>
              <a:pPr marL="0" lvl="0" indent="0" algn="ctr" defTabSz="222250">
                <a:lnSpc>
                  <a:spcPct val="90000"/>
                </a:lnSpc>
                <a:spcBef>
                  <a:spcPct val="0"/>
                </a:spcBef>
                <a:spcAft>
                  <a:spcPct val="35000"/>
                </a:spcAft>
                <a:buNone/>
              </a:pPr>
              <a:endParaRPr lang="en-GB" sz="500" kern="120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0" name="Freeform: Shape 9">
              <a:extLst>
                <a:ext uri="{FF2B5EF4-FFF2-40B4-BE49-F238E27FC236}">
                  <a16:creationId xmlns:a16="http://schemas.microsoft.com/office/drawing/2014/main" id="{9AAE1227-8644-6D2F-9CCF-717AF8921FA4}"/>
                </a:ext>
              </a:extLst>
            </p:cNvPr>
            <p:cNvSpPr/>
            <p:nvPr/>
          </p:nvSpPr>
          <p:spPr>
            <a:xfrm>
              <a:off x="3764178" y="4081788"/>
              <a:ext cx="615288" cy="91440"/>
            </a:xfrm>
            <a:custGeom>
              <a:avLst/>
              <a:gdLst>
                <a:gd name="connsiteX0" fmla="*/ 0 w 615288"/>
                <a:gd name="connsiteY0" fmla="*/ 45720 h 91440"/>
                <a:gd name="connsiteX1" fmla="*/ 615288 w 615288"/>
                <a:gd name="connsiteY1" fmla="*/ 45720 h 91440"/>
              </a:gdLst>
              <a:ahLst/>
              <a:cxnLst>
                <a:cxn ang="0">
                  <a:pos x="connsiteX0" y="connsiteY0"/>
                </a:cxn>
                <a:cxn ang="0">
                  <a:pos x="connsiteX1" y="connsiteY1"/>
                </a:cxn>
              </a:cxnLst>
              <a:rect l="l" t="t" r="r" b="b"/>
              <a:pathLst>
                <a:path w="615288" h="91440">
                  <a:moveTo>
                    <a:pt x="0" y="45720"/>
                  </a:moveTo>
                  <a:lnTo>
                    <a:pt x="615288" y="45720"/>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spcFirstLastPara="0" vert="horz" wrap="square" lIns="72000" tIns="0" rIns="304962" bIns="30338" numCol="1" spcCol="1270" anchor="t" anchorCtr="0">
              <a:noAutofit/>
            </a:bodyPr>
            <a:lstStyle/>
            <a:p>
              <a:pPr marL="0" lvl="0" indent="0" algn="ctr" defTabSz="222250">
                <a:lnSpc>
                  <a:spcPct val="90000"/>
                </a:lnSpc>
                <a:spcBef>
                  <a:spcPct val="0"/>
                </a:spcBef>
                <a:spcAft>
                  <a:spcPct val="35000"/>
                </a:spcAft>
                <a:buNone/>
              </a:pPr>
              <a:endParaRPr lang="en-GB" sz="500" kern="120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1" name="Freeform: Shape 10">
              <a:extLst>
                <a:ext uri="{FF2B5EF4-FFF2-40B4-BE49-F238E27FC236}">
                  <a16:creationId xmlns:a16="http://schemas.microsoft.com/office/drawing/2014/main" id="{0B5F2F7F-B5A3-FEE8-A6C8-245E3B4189BB}"/>
                </a:ext>
              </a:extLst>
            </p:cNvPr>
            <p:cNvSpPr/>
            <p:nvPr/>
          </p:nvSpPr>
          <p:spPr>
            <a:xfrm>
              <a:off x="3764178" y="2955083"/>
              <a:ext cx="615288" cy="1172424"/>
            </a:xfrm>
            <a:custGeom>
              <a:avLst/>
              <a:gdLst>
                <a:gd name="connsiteX0" fmla="*/ 0 w 615288"/>
                <a:gd name="connsiteY0" fmla="*/ 1172424 h 1172424"/>
                <a:gd name="connsiteX1" fmla="*/ 307644 w 615288"/>
                <a:gd name="connsiteY1" fmla="*/ 1172424 h 1172424"/>
                <a:gd name="connsiteX2" fmla="*/ 307644 w 615288"/>
                <a:gd name="connsiteY2" fmla="*/ 0 h 1172424"/>
                <a:gd name="connsiteX3" fmla="*/ 615288 w 615288"/>
                <a:gd name="connsiteY3" fmla="*/ 0 h 1172424"/>
              </a:gdLst>
              <a:ahLst/>
              <a:cxnLst>
                <a:cxn ang="0">
                  <a:pos x="connsiteX0" y="connsiteY0"/>
                </a:cxn>
                <a:cxn ang="0">
                  <a:pos x="connsiteX1" y="connsiteY1"/>
                </a:cxn>
                <a:cxn ang="0">
                  <a:pos x="connsiteX2" y="connsiteY2"/>
                </a:cxn>
                <a:cxn ang="0">
                  <a:pos x="connsiteX3" y="connsiteY3"/>
                </a:cxn>
              </a:cxnLst>
              <a:rect l="l" t="t" r="r" b="b"/>
              <a:pathLst>
                <a:path w="615288" h="1172424">
                  <a:moveTo>
                    <a:pt x="0" y="1172424"/>
                  </a:moveTo>
                  <a:lnTo>
                    <a:pt x="307644" y="1172424"/>
                  </a:lnTo>
                  <a:lnTo>
                    <a:pt x="307644" y="0"/>
                  </a:lnTo>
                  <a:lnTo>
                    <a:pt x="615288" y="0"/>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spcFirstLastPara="0" vert="horz" wrap="square" lIns="72000" tIns="0" rIns="287242" bIns="553110" numCol="1" spcCol="1270" anchor="t" anchorCtr="0">
              <a:noAutofit/>
            </a:bodyPr>
            <a:lstStyle/>
            <a:p>
              <a:pPr marL="0" lvl="0" indent="0" algn="ctr" defTabSz="222250">
                <a:lnSpc>
                  <a:spcPct val="90000"/>
                </a:lnSpc>
                <a:spcBef>
                  <a:spcPct val="0"/>
                </a:spcBef>
                <a:spcAft>
                  <a:spcPct val="35000"/>
                </a:spcAft>
                <a:buNone/>
              </a:pPr>
              <a:endParaRPr lang="en-GB" sz="500" kern="1200"/>
            </a:p>
          </p:txBody>
        </p:sp>
        <p:sp>
          <p:nvSpPr>
            <p:cNvPr id="12" name="Freeform: Shape 11">
              <a:extLst>
                <a:ext uri="{FF2B5EF4-FFF2-40B4-BE49-F238E27FC236}">
                  <a16:creationId xmlns:a16="http://schemas.microsoft.com/office/drawing/2014/main" id="{D006D7FD-62EE-0C01-9985-76F1EB764C1C}"/>
                </a:ext>
              </a:extLst>
            </p:cNvPr>
            <p:cNvSpPr/>
            <p:nvPr/>
          </p:nvSpPr>
          <p:spPr>
            <a:xfrm>
              <a:off x="3764178" y="1782658"/>
              <a:ext cx="615288" cy="2344849"/>
            </a:xfrm>
            <a:custGeom>
              <a:avLst/>
              <a:gdLst>
                <a:gd name="connsiteX0" fmla="*/ 0 w 615288"/>
                <a:gd name="connsiteY0" fmla="*/ 2344849 h 2344849"/>
                <a:gd name="connsiteX1" fmla="*/ 307644 w 615288"/>
                <a:gd name="connsiteY1" fmla="*/ 2344849 h 2344849"/>
                <a:gd name="connsiteX2" fmla="*/ 307644 w 615288"/>
                <a:gd name="connsiteY2" fmla="*/ 0 h 2344849"/>
                <a:gd name="connsiteX3" fmla="*/ 615288 w 615288"/>
                <a:gd name="connsiteY3" fmla="*/ 0 h 2344849"/>
              </a:gdLst>
              <a:ahLst/>
              <a:cxnLst>
                <a:cxn ang="0">
                  <a:pos x="connsiteX0" y="connsiteY0"/>
                </a:cxn>
                <a:cxn ang="0">
                  <a:pos x="connsiteX1" y="connsiteY1"/>
                </a:cxn>
                <a:cxn ang="0">
                  <a:pos x="connsiteX2" y="connsiteY2"/>
                </a:cxn>
                <a:cxn ang="0">
                  <a:pos x="connsiteX3" y="connsiteY3"/>
                </a:cxn>
              </a:cxnLst>
              <a:rect l="l" t="t" r="r" b="b"/>
              <a:pathLst>
                <a:path w="615288" h="2344849">
                  <a:moveTo>
                    <a:pt x="0" y="2344849"/>
                  </a:moveTo>
                  <a:lnTo>
                    <a:pt x="307644" y="2344849"/>
                  </a:lnTo>
                  <a:lnTo>
                    <a:pt x="307644" y="0"/>
                  </a:lnTo>
                  <a:lnTo>
                    <a:pt x="615288" y="0"/>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spcFirstLastPara="0" vert="horz" wrap="square" lIns="72000" tIns="0" rIns="259738" bIns="1111819" numCol="1" spcCol="1270" anchor="t" anchorCtr="0">
              <a:noAutofit/>
            </a:bodyPr>
            <a:lstStyle/>
            <a:p>
              <a:pPr marL="0" lvl="0" indent="0" algn="ctr" defTabSz="311150">
                <a:lnSpc>
                  <a:spcPct val="90000"/>
                </a:lnSpc>
                <a:spcBef>
                  <a:spcPct val="0"/>
                </a:spcBef>
                <a:spcAft>
                  <a:spcPct val="35000"/>
                </a:spcAft>
                <a:buNone/>
              </a:pPr>
              <a:endParaRPr lang="en-GB" sz="700" kern="120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3" name="Freeform: Shape 12">
              <a:extLst>
                <a:ext uri="{FF2B5EF4-FFF2-40B4-BE49-F238E27FC236}">
                  <a16:creationId xmlns:a16="http://schemas.microsoft.com/office/drawing/2014/main" id="{729E9F07-9CB0-C27C-88AF-FA845FC85ED6}"/>
                </a:ext>
              </a:extLst>
            </p:cNvPr>
            <p:cNvSpPr/>
            <p:nvPr/>
          </p:nvSpPr>
          <p:spPr>
            <a:xfrm rot="16200000">
              <a:off x="1078380" y="3853723"/>
              <a:ext cx="4936525" cy="547570"/>
            </a:xfrm>
            <a:custGeom>
              <a:avLst/>
              <a:gdLst>
                <a:gd name="connsiteX0" fmla="*/ 0 w 4936525"/>
                <a:gd name="connsiteY0" fmla="*/ 0 h 937939"/>
                <a:gd name="connsiteX1" fmla="*/ 4936525 w 4936525"/>
                <a:gd name="connsiteY1" fmla="*/ 0 h 937939"/>
                <a:gd name="connsiteX2" fmla="*/ 4936525 w 4936525"/>
                <a:gd name="connsiteY2" fmla="*/ 937939 h 937939"/>
                <a:gd name="connsiteX3" fmla="*/ 0 w 4936525"/>
                <a:gd name="connsiteY3" fmla="*/ 937939 h 937939"/>
                <a:gd name="connsiteX4" fmla="*/ 0 w 4936525"/>
                <a:gd name="connsiteY4" fmla="*/ 0 h 93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6525" h="937939">
                  <a:moveTo>
                    <a:pt x="0" y="0"/>
                  </a:moveTo>
                  <a:lnTo>
                    <a:pt x="4936525" y="0"/>
                  </a:lnTo>
                  <a:lnTo>
                    <a:pt x="4936525" y="937939"/>
                  </a:lnTo>
                  <a:lnTo>
                    <a:pt x="0" y="937939"/>
                  </a:lnTo>
                  <a:lnTo>
                    <a:pt x="0" y="0"/>
                  </a:lnTo>
                  <a:close/>
                </a:path>
              </a:pathLst>
            </a:custGeom>
            <a:noFill/>
            <a:ln>
              <a:solidFill>
                <a:srgbClr val="5C1D54"/>
              </a:solidFill>
            </a:ln>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72000" tIns="0" rIns="7621" bIns="7620" numCol="1" spcCol="1270" anchor="ctr" anchorCtr="0">
              <a:noAutofit/>
            </a:bodyPr>
            <a:lstStyle/>
            <a:p>
              <a:pPr marL="0" lvl="0" indent="0" algn="ctr" defTabSz="533400">
                <a:lnSpc>
                  <a:spcPct val="90000"/>
                </a:lnSpc>
                <a:spcBef>
                  <a:spcPct val="0"/>
                </a:spcBef>
                <a:spcAft>
                  <a:spcPct val="35000"/>
                </a:spcAft>
                <a:buNone/>
              </a:pPr>
              <a:r>
                <a:rPr lang="en-GB" sz="1200" b="1" kern="1200">
                  <a:solidFill>
                    <a:srgbClr val="5C1D54"/>
                  </a:solidFill>
                  <a:latin typeface="Segoe UI Historic" panose="020B0502040204020203" pitchFamily="34" charset="0"/>
                  <a:ea typeface="Segoe UI Historic" panose="020B0502040204020203" pitchFamily="34" charset="0"/>
                  <a:cs typeface="Segoe UI Historic" panose="020B0502040204020203" pitchFamily="34" charset="0"/>
                </a:rPr>
                <a:t>Reduction in the number of defects occurring</a:t>
              </a:r>
            </a:p>
          </p:txBody>
        </p:sp>
        <p:sp>
          <p:nvSpPr>
            <p:cNvPr id="14" name="Freeform: Shape 13">
              <a:extLst>
                <a:ext uri="{FF2B5EF4-FFF2-40B4-BE49-F238E27FC236}">
                  <a16:creationId xmlns:a16="http://schemas.microsoft.com/office/drawing/2014/main" id="{42A50576-02E7-9ABA-0CD9-164427BCC58E}"/>
                </a:ext>
              </a:extLst>
            </p:cNvPr>
            <p:cNvSpPr/>
            <p:nvPr/>
          </p:nvSpPr>
          <p:spPr>
            <a:xfrm>
              <a:off x="4379467" y="1313688"/>
              <a:ext cx="3076442" cy="937939"/>
            </a:xfrm>
            <a:custGeom>
              <a:avLst/>
              <a:gdLst>
                <a:gd name="connsiteX0" fmla="*/ 0 w 3076442"/>
                <a:gd name="connsiteY0" fmla="*/ 0 h 937939"/>
                <a:gd name="connsiteX1" fmla="*/ 3076442 w 3076442"/>
                <a:gd name="connsiteY1" fmla="*/ 0 h 937939"/>
                <a:gd name="connsiteX2" fmla="*/ 3076442 w 3076442"/>
                <a:gd name="connsiteY2" fmla="*/ 937939 h 937939"/>
                <a:gd name="connsiteX3" fmla="*/ 0 w 3076442"/>
                <a:gd name="connsiteY3" fmla="*/ 937939 h 937939"/>
                <a:gd name="connsiteX4" fmla="*/ 0 w 3076442"/>
                <a:gd name="connsiteY4" fmla="*/ 0 h 93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442" h="937939">
                  <a:moveTo>
                    <a:pt x="0" y="0"/>
                  </a:moveTo>
                  <a:lnTo>
                    <a:pt x="3076442" y="0"/>
                  </a:lnTo>
                  <a:lnTo>
                    <a:pt x="3076442" y="937939"/>
                  </a:lnTo>
                  <a:lnTo>
                    <a:pt x="0" y="937939"/>
                  </a:lnTo>
                  <a:lnTo>
                    <a:pt x="0" y="0"/>
                  </a:lnTo>
                  <a:close/>
                </a:path>
              </a:pathLst>
            </a:custGeom>
            <a:noFill/>
            <a:ln>
              <a:solidFill>
                <a:schemeClr val="accent2"/>
              </a:solidFill>
            </a:ln>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vert270" wrap="square" lIns="72000" tIns="72000" rIns="72000" bIns="72000" numCol="1" spcCol="1270" anchor="t" anchorCtr="0">
              <a:noAutofit/>
            </a:bodyPr>
            <a:lstStyle/>
            <a:p>
              <a:pPr marL="0" lvl="0" indent="0" algn="ctr" defTabSz="488950">
                <a:lnSpc>
                  <a:spcPct val="90000"/>
                </a:lnSpc>
                <a:spcBef>
                  <a:spcPct val="0"/>
                </a:spcBef>
                <a:spcAft>
                  <a:spcPct val="35000"/>
                </a:spcAft>
                <a:buNone/>
              </a:pPr>
              <a:r>
                <a:rPr lang="en-GB" sz="1200" b="1"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Knowledge gained</a:t>
              </a:r>
            </a:p>
            <a:p>
              <a:pPr marL="0" lvl="0" indent="0" algn="ctr" defTabSz="488950">
                <a:lnSpc>
                  <a:spcPct val="90000"/>
                </a:lnSpc>
                <a:spcBef>
                  <a:spcPct val="0"/>
                </a:spcBef>
                <a:spcAft>
                  <a:spcPct val="35000"/>
                </a:spcAft>
                <a:buNone/>
              </a:pPr>
              <a:r>
                <a:rPr lang="en-GB" sz="110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 </a:t>
              </a:r>
            </a:p>
            <a:p>
              <a:pPr marL="0" lvl="0" indent="0" algn="ctr" defTabSz="488950">
                <a:lnSpc>
                  <a:spcPct val="90000"/>
                </a:lnSpc>
                <a:spcBef>
                  <a:spcPct val="0"/>
                </a:spcBef>
                <a:spcAft>
                  <a:spcPct val="35000"/>
                </a:spcAft>
                <a:buNone/>
              </a:pPr>
              <a:r>
                <a:rPr lang="en-GB" sz="110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Bricklayers gained new knowledge, particularly those who were less experienced. Management and supervisors (not from a trade background) also gained knowledge. Knowledge gained was two-fold: that of ways of working and, a broader understanding of WHY </a:t>
              </a:r>
              <a:r>
                <a:rPr lang="en-GB" sz="11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certain tasks</a:t>
              </a:r>
              <a:r>
                <a:rPr lang="en-GB" sz="110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 must be done in a certain way.</a:t>
              </a:r>
            </a:p>
          </p:txBody>
        </p:sp>
        <p:sp>
          <p:nvSpPr>
            <p:cNvPr id="17" name="Freeform: Shape 16">
              <a:extLst>
                <a:ext uri="{FF2B5EF4-FFF2-40B4-BE49-F238E27FC236}">
                  <a16:creationId xmlns:a16="http://schemas.microsoft.com/office/drawing/2014/main" id="{1D35F348-895B-C053-3F62-4518B41E8E83}"/>
                </a:ext>
              </a:extLst>
            </p:cNvPr>
            <p:cNvSpPr/>
            <p:nvPr/>
          </p:nvSpPr>
          <p:spPr>
            <a:xfrm>
              <a:off x="4379467" y="2486113"/>
              <a:ext cx="3076442" cy="937939"/>
            </a:xfrm>
            <a:custGeom>
              <a:avLst/>
              <a:gdLst>
                <a:gd name="connsiteX0" fmla="*/ 0 w 3076442"/>
                <a:gd name="connsiteY0" fmla="*/ 0 h 937939"/>
                <a:gd name="connsiteX1" fmla="*/ 3076442 w 3076442"/>
                <a:gd name="connsiteY1" fmla="*/ 0 h 937939"/>
                <a:gd name="connsiteX2" fmla="*/ 3076442 w 3076442"/>
                <a:gd name="connsiteY2" fmla="*/ 937939 h 937939"/>
                <a:gd name="connsiteX3" fmla="*/ 0 w 3076442"/>
                <a:gd name="connsiteY3" fmla="*/ 937939 h 937939"/>
                <a:gd name="connsiteX4" fmla="*/ 0 w 3076442"/>
                <a:gd name="connsiteY4" fmla="*/ 0 h 93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442" h="937939">
                  <a:moveTo>
                    <a:pt x="0" y="0"/>
                  </a:moveTo>
                  <a:lnTo>
                    <a:pt x="3076442" y="0"/>
                  </a:lnTo>
                  <a:lnTo>
                    <a:pt x="3076442" y="937939"/>
                  </a:lnTo>
                  <a:lnTo>
                    <a:pt x="0" y="937939"/>
                  </a:lnTo>
                  <a:lnTo>
                    <a:pt x="0" y="0"/>
                  </a:lnTo>
                  <a:close/>
                </a:path>
              </a:pathLst>
            </a:custGeom>
            <a:noFill/>
            <a:ln>
              <a:solidFill>
                <a:schemeClr val="accent2"/>
              </a:solidFill>
            </a:ln>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vert270" wrap="square" lIns="72000" tIns="72000" rIns="72000" bIns="72000" numCol="1" spcCol="1270" anchor="t" anchorCtr="0">
              <a:noAutofit/>
            </a:bodyPr>
            <a:lstStyle/>
            <a:p>
              <a:pPr marL="0" lvl="0" indent="0" algn="ctr" defTabSz="488950">
                <a:lnSpc>
                  <a:spcPct val="90000"/>
                </a:lnSpc>
                <a:spcBef>
                  <a:spcPct val="0"/>
                </a:spcBef>
                <a:spcAft>
                  <a:spcPct val="35000"/>
                </a:spcAft>
                <a:buNone/>
              </a:pPr>
              <a:r>
                <a:rPr lang="en-GB" sz="1200" b="1"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Quality of craft</a:t>
              </a:r>
            </a:p>
            <a:p>
              <a:pPr marL="0" lvl="0" indent="0" algn="ctr" defTabSz="488950">
                <a:lnSpc>
                  <a:spcPct val="90000"/>
                </a:lnSpc>
                <a:spcBef>
                  <a:spcPct val="0"/>
                </a:spcBef>
                <a:spcAft>
                  <a:spcPct val="35000"/>
                </a:spcAft>
                <a:buNone/>
              </a:pPr>
              <a:r>
                <a:rPr lang="en-GB" sz="110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 </a:t>
              </a:r>
            </a:p>
            <a:p>
              <a:pPr marL="0" lvl="0" indent="0" algn="ctr" defTabSz="488950">
                <a:lnSpc>
                  <a:spcPct val="90000"/>
                </a:lnSpc>
                <a:spcBef>
                  <a:spcPct val="0"/>
                </a:spcBef>
                <a:spcAft>
                  <a:spcPct val="35000"/>
                </a:spcAft>
                <a:buNone/>
              </a:pPr>
              <a:r>
                <a:rPr lang="en-GB" sz="110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Through new-found knowledge of requirements, an understanding of the reasoning behind those requirements and updated skills, bricklayers improved the quality of their craft.</a:t>
              </a:r>
            </a:p>
          </p:txBody>
        </p:sp>
        <p:sp>
          <p:nvSpPr>
            <p:cNvPr id="18" name="Freeform: Shape 17">
              <a:extLst>
                <a:ext uri="{FF2B5EF4-FFF2-40B4-BE49-F238E27FC236}">
                  <a16:creationId xmlns:a16="http://schemas.microsoft.com/office/drawing/2014/main" id="{B184EBA7-FF2E-DBC1-728D-E047B7998A6A}"/>
                </a:ext>
              </a:extLst>
            </p:cNvPr>
            <p:cNvSpPr/>
            <p:nvPr/>
          </p:nvSpPr>
          <p:spPr>
            <a:xfrm>
              <a:off x="4379467" y="3658538"/>
              <a:ext cx="3076442" cy="937939"/>
            </a:xfrm>
            <a:custGeom>
              <a:avLst/>
              <a:gdLst>
                <a:gd name="connsiteX0" fmla="*/ 0 w 3076442"/>
                <a:gd name="connsiteY0" fmla="*/ 0 h 937939"/>
                <a:gd name="connsiteX1" fmla="*/ 3076442 w 3076442"/>
                <a:gd name="connsiteY1" fmla="*/ 0 h 937939"/>
                <a:gd name="connsiteX2" fmla="*/ 3076442 w 3076442"/>
                <a:gd name="connsiteY2" fmla="*/ 937939 h 937939"/>
                <a:gd name="connsiteX3" fmla="*/ 0 w 3076442"/>
                <a:gd name="connsiteY3" fmla="*/ 937939 h 937939"/>
                <a:gd name="connsiteX4" fmla="*/ 0 w 3076442"/>
                <a:gd name="connsiteY4" fmla="*/ 0 h 93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442" h="937939">
                  <a:moveTo>
                    <a:pt x="0" y="0"/>
                  </a:moveTo>
                  <a:lnTo>
                    <a:pt x="3076442" y="0"/>
                  </a:lnTo>
                  <a:lnTo>
                    <a:pt x="3076442" y="937939"/>
                  </a:lnTo>
                  <a:lnTo>
                    <a:pt x="0" y="937939"/>
                  </a:lnTo>
                  <a:lnTo>
                    <a:pt x="0" y="0"/>
                  </a:lnTo>
                  <a:close/>
                </a:path>
              </a:pathLst>
            </a:custGeom>
            <a:noFill/>
            <a:ln>
              <a:solidFill>
                <a:schemeClr val="accent2"/>
              </a:solidFill>
            </a:ln>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vert270" wrap="square" lIns="72000" tIns="72000" rIns="72000" bIns="72000" numCol="1" spcCol="1270" anchor="t" anchorCtr="0">
              <a:noAutofit/>
            </a:bodyPr>
            <a:lstStyle/>
            <a:p>
              <a:pPr marL="0" lvl="0" indent="0" algn="ctr" defTabSz="533400">
                <a:lnSpc>
                  <a:spcPct val="90000"/>
                </a:lnSpc>
                <a:spcBef>
                  <a:spcPct val="0"/>
                </a:spcBef>
                <a:spcAft>
                  <a:spcPct val="35000"/>
                </a:spcAft>
                <a:buNone/>
              </a:pPr>
              <a:r>
                <a:rPr lang="en-GB" sz="1200" b="1"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Morale and behaviour</a:t>
              </a:r>
            </a:p>
            <a:p>
              <a:pPr marL="0" lvl="0" indent="0" algn="ctr" defTabSz="533400">
                <a:lnSpc>
                  <a:spcPct val="90000"/>
                </a:lnSpc>
                <a:spcBef>
                  <a:spcPct val="0"/>
                </a:spcBef>
                <a:spcAft>
                  <a:spcPct val="35000"/>
                </a:spcAft>
                <a:buNone/>
              </a:pPr>
              <a:r>
                <a:rPr lang="en-GB" sz="1200" b="1"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 </a:t>
              </a:r>
              <a:r>
                <a:rPr lang="en-GB" sz="110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bricklayers exhibit greater pride in their work and their working environment having gained awareness of the bigger picture – that they are contributing to the building of someone’s home.</a:t>
              </a:r>
              <a:endParaRPr lang="en-GB" sz="1200" b="1"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9" name="Freeform: Shape 18">
              <a:extLst>
                <a:ext uri="{FF2B5EF4-FFF2-40B4-BE49-F238E27FC236}">
                  <a16:creationId xmlns:a16="http://schemas.microsoft.com/office/drawing/2014/main" id="{4ACF6929-6B2A-7B24-D3CB-6256D7833B7C}"/>
                </a:ext>
              </a:extLst>
            </p:cNvPr>
            <p:cNvSpPr/>
            <p:nvPr/>
          </p:nvSpPr>
          <p:spPr>
            <a:xfrm>
              <a:off x="4379467" y="4830963"/>
              <a:ext cx="3076442" cy="937939"/>
            </a:xfrm>
            <a:custGeom>
              <a:avLst/>
              <a:gdLst>
                <a:gd name="connsiteX0" fmla="*/ 0 w 3076442"/>
                <a:gd name="connsiteY0" fmla="*/ 0 h 937939"/>
                <a:gd name="connsiteX1" fmla="*/ 3076442 w 3076442"/>
                <a:gd name="connsiteY1" fmla="*/ 0 h 937939"/>
                <a:gd name="connsiteX2" fmla="*/ 3076442 w 3076442"/>
                <a:gd name="connsiteY2" fmla="*/ 937939 h 937939"/>
                <a:gd name="connsiteX3" fmla="*/ 0 w 3076442"/>
                <a:gd name="connsiteY3" fmla="*/ 937939 h 937939"/>
                <a:gd name="connsiteX4" fmla="*/ 0 w 3076442"/>
                <a:gd name="connsiteY4" fmla="*/ 0 h 93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442" h="937939">
                  <a:moveTo>
                    <a:pt x="0" y="0"/>
                  </a:moveTo>
                  <a:lnTo>
                    <a:pt x="3076442" y="0"/>
                  </a:lnTo>
                  <a:lnTo>
                    <a:pt x="3076442" y="937939"/>
                  </a:lnTo>
                  <a:lnTo>
                    <a:pt x="0" y="937939"/>
                  </a:lnTo>
                  <a:lnTo>
                    <a:pt x="0" y="0"/>
                  </a:lnTo>
                  <a:close/>
                </a:path>
              </a:pathLst>
            </a:custGeom>
            <a:noFill/>
            <a:ln>
              <a:solidFill>
                <a:schemeClr val="accent2"/>
              </a:solidFill>
            </a:ln>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vert270" wrap="square" lIns="72000" tIns="72000" rIns="72000" bIns="72000" numCol="1" spcCol="1270" anchor="t" anchorCtr="0">
              <a:noAutofit/>
            </a:bodyPr>
            <a:lstStyle/>
            <a:p>
              <a:pPr marL="0" lvl="0" indent="0" algn="ctr" defTabSz="533400">
                <a:lnSpc>
                  <a:spcPct val="90000"/>
                </a:lnSpc>
                <a:spcBef>
                  <a:spcPct val="0"/>
                </a:spcBef>
                <a:spcAft>
                  <a:spcPct val="35000"/>
                </a:spcAft>
                <a:buNone/>
              </a:pPr>
              <a:r>
                <a:rPr lang="en-GB" sz="1200" b="1"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Knowledge sharing</a:t>
              </a:r>
            </a:p>
            <a:p>
              <a:pPr marL="0" lvl="0" indent="0" algn="ctr" defTabSz="533400">
                <a:lnSpc>
                  <a:spcPct val="90000"/>
                </a:lnSpc>
                <a:spcBef>
                  <a:spcPct val="0"/>
                </a:spcBef>
                <a:spcAft>
                  <a:spcPct val="35000"/>
                </a:spcAft>
                <a:buNone/>
              </a:pPr>
              <a:r>
                <a:rPr lang="en-GB" sz="110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Post-brickwork masterclass, the process of sharing knowledge is ad-hoc. Most commonly, handouts are shared with those new to site. Knowledge is also shared verbally and spreads to other sites. Brickwork masterclass content has been included in learning and training development documentation at an organisational level.</a:t>
              </a:r>
            </a:p>
          </p:txBody>
        </p:sp>
        <p:sp>
          <p:nvSpPr>
            <p:cNvPr id="20" name="Freeform: Shape 19">
              <a:extLst>
                <a:ext uri="{FF2B5EF4-FFF2-40B4-BE49-F238E27FC236}">
                  <a16:creationId xmlns:a16="http://schemas.microsoft.com/office/drawing/2014/main" id="{5D7F7C3B-4E6E-7B06-929C-D6A55A3F49B2}"/>
                </a:ext>
              </a:extLst>
            </p:cNvPr>
            <p:cNvSpPr/>
            <p:nvPr/>
          </p:nvSpPr>
          <p:spPr>
            <a:xfrm>
              <a:off x="4379467" y="6003388"/>
              <a:ext cx="3076442" cy="937939"/>
            </a:xfrm>
            <a:custGeom>
              <a:avLst/>
              <a:gdLst>
                <a:gd name="connsiteX0" fmla="*/ 0 w 3076442"/>
                <a:gd name="connsiteY0" fmla="*/ 0 h 937939"/>
                <a:gd name="connsiteX1" fmla="*/ 3076442 w 3076442"/>
                <a:gd name="connsiteY1" fmla="*/ 0 h 937939"/>
                <a:gd name="connsiteX2" fmla="*/ 3076442 w 3076442"/>
                <a:gd name="connsiteY2" fmla="*/ 937939 h 937939"/>
                <a:gd name="connsiteX3" fmla="*/ 0 w 3076442"/>
                <a:gd name="connsiteY3" fmla="*/ 937939 h 937939"/>
                <a:gd name="connsiteX4" fmla="*/ 0 w 3076442"/>
                <a:gd name="connsiteY4" fmla="*/ 0 h 93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442" h="937939">
                  <a:moveTo>
                    <a:pt x="0" y="0"/>
                  </a:moveTo>
                  <a:lnTo>
                    <a:pt x="3076442" y="0"/>
                  </a:lnTo>
                  <a:lnTo>
                    <a:pt x="3076442" y="937939"/>
                  </a:lnTo>
                  <a:lnTo>
                    <a:pt x="0" y="937939"/>
                  </a:lnTo>
                  <a:lnTo>
                    <a:pt x="0" y="0"/>
                  </a:lnTo>
                  <a:close/>
                </a:path>
              </a:pathLst>
            </a:custGeom>
            <a:noFill/>
            <a:ln>
              <a:solidFill>
                <a:schemeClr val="accent2"/>
              </a:solidFill>
            </a:ln>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vert270" wrap="square" lIns="72000" tIns="72000" rIns="72000" bIns="72000" numCol="1" spcCol="1270" anchor="t" anchorCtr="0">
              <a:noAutofit/>
            </a:bodyPr>
            <a:lstStyle/>
            <a:p>
              <a:pPr marL="0" lvl="0" indent="0" algn="ctr" defTabSz="533400">
                <a:lnSpc>
                  <a:spcPct val="90000"/>
                </a:lnSpc>
                <a:spcBef>
                  <a:spcPct val="0"/>
                </a:spcBef>
                <a:spcAft>
                  <a:spcPct val="35000"/>
                </a:spcAft>
                <a:buNone/>
              </a:pPr>
              <a:r>
                <a:rPr lang="en-GB" sz="1200" b="1"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Management capability</a:t>
              </a:r>
            </a:p>
            <a:p>
              <a:pPr marL="0" lvl="0" indent="0" algn="ctr" defTabSz="533400">
                <a:lnSpc>
                  <a:spcPct val="90000"/>
                </a:lnSpc>
                <a:spcBef>
                  <a:spcPct val="0"/>
                </a:spcBef>
                <a:spcAft>
                  <a:spcPct val="35000"/>
                </a:spcAft>
                <a:buNone/>
              </a:pPr>
              <a:r>
                <a:rPr lang="en-GB" sz="1200" b="1"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 </a:t>
              </a:r>
              <a:r>
                <a:rPr lang="en-GB" sz="110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Increased supervisor and manager knowledge has led to tighter management with an increased ability to identify and mitigate potential quality issues.</a:t>
              </a:r>
              <a:endParaRPr lang="en-GB" sz="1200" b="1"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grpSp>
      <p:sp>
        <p:nvSpPr>
          <p:cNvPr id="16" name="TextBox 15">
            <a:extLst>
              <a:ext uri="{FF2B5EF4-FFF2-40B4-BE49-F238E27FC236}">
                <a16:creationId xmlns:a16="http://schemas.microsoft.com/office/drawing/2014/main" id="{BC7F3A80-7C27-A866-08E0-4E7F6DF8F3FA}"/>
              </a:ext>
            </a:extLst>
          </p:cNvPr>
          <p:cNvSpPr txBox="1"/>
          <p:nvPr/>
        </p:nvSpPr>
        <p:spPr>
          <a:xfrm>
            <a:off x="476246" y="1336725"/>
            <a:ext cx="10940438" cy="260136"/>
          </a:xfrm>
          <a:prstGeom prst="rect">
            <a:avLst/>
          </a:prstGeom>
          <a:noFill/>
        </p:spPr>
        <p:txBody>
          <a:bodyPr wrap="square" rtlCol="0">
            <a:spAutoFit/>
          </a:bodyPr>
          <a:lstStyle/>
          <a:p>
            <a:pPr>
              <a:lnSpc>
                <a:spcPct val="107000"/>
              </a:lnSpc>
              <a:spcAft>
                <a:spcPts val="800"/>
              </a:spcAft>
            </a:pPr>
            <a:r>
              <a:rPr lang="en-GB" sz="1100">
                <a:latin typeface="Segoe UI Historic" panose="020B0502040204020203" pitchFamily="34" charset="0"/>
                <a:ea typeface="Calibri" panose="020F0502020204030204" pitchFamily="34" charset="0"/>
                <a:cs typeface="Arial" panose="020B0604020202020204" pitchFamily="34" charset="0"/>
              </a:rPr>
              <a:t>A range of impacts were experienced and identified through the evaluation; these are contributory factors in the reduction of the number of defects occurring:</a:t>
            </a:r>
            <a:endParaRPr lang="en-GB" sz="1100">
              <a:effectLst/>
              <a:latin typeface="Segoe UI Historic" panose="020B0502040204020203"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38194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Development of the brickwork masterclasses</a:t>
            </a:r>
            <a:endParaRPr kumimoji="0" lang="en-GB" sz="2400" b="1" i="0" u="none" strike="noStrike" kern="1200" cap="none" spc="0" normalizeH="0" baseline="0" noProof="0">
              <a:ln>
                <a:noFill/>
              </a:ln>
              <a:solidFill>
                <a:prstClr val="black">
                  <a:lumMod val="65000"/>
                  <a:lumOff val="35000"/>
                </a:prstClr>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endParaRP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85B2102B-7212-4F19-B91F-586299CFDCD6}"/>
              </a:ext>
            </a:extLst>
          </p:cNvPr>
          <p:cNvSpPr txBox="1"/>
          <p:nvPr/>
        </p:nvSpPr>
        <p:spPr>
          <a:xfrm>
            <a:off x="476243" y="1691937"/>
            <a:ext cx="10940438" cy="906145"/>
          </a:xfrm>
          <a:prstGeom prst="rect">
            <a:avLst/>
          </a:prstGeom>
          <a:noFill/>
        </p:spPr>
        <p:txBody>
          <a:bodyPr wrap="square" rtlCol="0">
            <a:spAutoFit/>
          </a:bodyPr>
          <a:lstStyle/>
          <a:p>
            <a:pPr>
              <a:lnSpc>
                <a:spcPct val="107000"/>
              </a:lnSpc>
              <a:spcAft>
                <a:spcPts val="800"/>
              </a:spcAft>
            </a:pPr>
            <a:r>
              <a:rPr lang="en-GB" sz="1100" dirty="0">
                <a:effectLst/>
                <a:latin typeface="Segoe UI Historic" panose="020B0502040204020203" pitchFamily="34" charset="0"/>
                <a:ea typeface="Calibri" panose="020F0502020204030204" pitchFamily="34" charset="0"/>
                <a:cs typeface="Arial" panose="020B0604020202020204" pitchFamily="34" charset="0"/>
              </a:rPr>
              <a:t>The Home Building Skills Partnership (HBSP) was set up by the Home Builders Federation in 2016 (initially funded by CITB) and is a collaboration of home builders and supply chain organisations working together to attract and develop the workforce of the future and in doing so change the culture of the home building sector. </a:t>
            </a:r>
          </a:p>
          <a:p>
            <a:pPr>
              <a:lnSpc>
                <a:spcPct val="107000"/>
              </a:lnSpc>
              <a:spcAft>
                <a:spcPts val="800"/>
              </a:spcAft>
            </a:pPr>
            <a:r>
              <a:rPr lang="en-GB" sz="1100" dirty="0">
                <a:effectLst/>
                <a:latin typeface="Segoe UI Historic" panose="020B0502040204020203" pitchFamily="34" charset="0"/>
                <a:ea typeface="Calibri" panose="020F0502020204030204" pitchFamily="34" charset="0"/>
                <a:cs typeface="Arial" panose="020B0604020202020204" pitchFamily="34" charset="0"/>
              </a:rPr>
              <a:t>The HBSP team leads on and supports work to help tackle skills gaps and shortages and ensure sufficient capacity within the workforce to deliver the supply of good quality new homes the country needs.</a:t>
            </a:r>
          </a:p>
        </p:txBody>
      </p:sp>
      <p:sp>
        <p:nvSpPr>
          <p:cNvPr id="11" name="TextBox 10">
            <a:extLst>
              <a:ext uri="{FF2B5EF4-FFF2-40B4-BE49-F238E27FC236}">
                <a16:creationId xmlns:a16="http://schemas.microsoft.com/office/drawing/2014/main" id="{E0FB3289-DBCC-42B2-AEB5-0B30EE68160C}"/>
              </a:ext>
            </a:extLst>
          </p:cNvPr>
          <p:cNvSpPr txBox="1"/>
          <p:nvPr/>
        </p:nvSpPr>
        <p:spPr>
          <a:xfrm>
            <a:off x="476243" y="3101149"/>
            <a:ext cx="5082069" cy="375552"/>
          </a:xfrm>
          <a:prstGeom prst="rect">
            <a:avLst/>
          </a:prstGeom>
          <a:noFill/>
        </p:spPr>
        <p:txBody>
          <a:bodyPr wrap="square" rtlCol="0">
            <a:spAutoFit/>
          </a:bodyPr>
          <a:lstStyle/>
          <a:p>
            <a:pPr>
              <a:lnSpc>
                <a:spcPct val="107000"/>
              </a:lnSpc>
              <a:spcBef>
                <a:spcPts val="200"/>
              </a:spcBef>
              <a:spcAft>
                <a:spcPts val="600"/>
              </a:spcAft>
            </a:pPr>
            <a:r>
              <a:rPr lang="en-GB" sz="1800" b="1">
                <a:solidFill>
                  <a:srgbClr val="5C1D54"/>
                </a:solidFill>
                <a:effectLst/>
                <a:latin typeface="Calibri Light" panose="020F0302020204030204" pitchFamily="34" charset="0"/>
                <a:ea typeface="Yu Gothic Light" panose="020B0300000000000000" pitchFamily="34" charset="-128"/>
                <a:cs typeface="Times New Roman" panose="02020603050405020304" pitchFamily="18" charset="0"/>
              </a:rPr>
              <a:t>Why were the brickwork masterclasses developed?</a:t>
            </a:r>
          </a:p>
        </p:txBody>
      </p:sp>
      <p:sp>
        <p:nvSpPr>
          <p:cNvPr id="16" name="TextBox 15">
            <a:extLst>
              <a:ext uri="{FF2B5EF4-FFF2-40B4-BE49-F238E27FC236}">
                <a16:creationId xmlns:a16="http://schemas.microsoft.com/office/drawing/2014/main" id="{239F58DF-80FE-473A-A8D7-0C81792752F2}"/>
              </a:ext>
            </a:extLst>
          </p:cNvPr>
          <p:cNvSpPr txBox="1"/>
          <p:nvPr/>
        </p:nvSpPr>
        <p:spPr>
          <a:xfrm>
            <a:off x="476243" y="1230808"/>
            <a:ext cx="7389370" cy="375552"/>
          </a:xfrm>
          <a:prstGeom prst="rect">
            <a:avLst/>
          </a:prstGeom>
          <a:noFill/>
        </p:spPr>
        <p:txBody>
          <a:bodyPr wrap="square" rtlCol="0">
            <a:spAutoFit/>
          </a:bodyPr>
          <a:lstStyle/>
          <a:p>
            <a:pPr>
              <a:lnSpc>
                <a:spcPct val="107000"/>
              </a:lnSpc>
              <a:spcBef>
                <a:spcPts val="200"/>
              </a:spcBef>
              <a:spcAft>
                <a:spcPts val="600"/>
              </a:spcAft>
            </a:pPr>
            <a:r>
              <a:rPr lang="en-GB" sz="1800" b="1">
                <a:solidFill>
                  <a:srgbClr val="5C1D54"/>
                </a:solidFill>
                <a:effectLst/>
                <a:latin typeface="Calibri Light" panose="020F0302020204030204" pitchFamily="34" charset="0"/>
                <a:ea typeface="Yu Gothic Light" panose="020B0300000000000000" pitchFamily="34" charset="-128"/>
                <a:cs typeface="Times New Roman" panose="02020603050405020304" pitchFamily="18" charset="0"/>
              </a:rPr>
              <a:t>About the Home Building Skills Partnership and the brickwork masterclasses </a:t>
            </a:r>
          </a:p>
        </p:txBody>
      </p:sp>
      <p:grpSp>
        <p:nvGrpSpPr>
          <p:cNvPr id="40" name="Group 39">
            <a:extLst>
              <a:ext uri="{FF2B5EF4-FFF2-40B4-BE49-F238E27FC236}">
                <a16:creationId xmlns:a16="http://schemas.microsoft.com/office/drawing/2014/main" id="{26401470-3B97-475F-A969-F90B4AC7CD4F}"/>
              </a:ext>
            </a:extLst>
          </p:cNvPr>
          <p:cNvGrpSpPr/>
          <p:nvPr/>
        </p:nvGrpSpPr>
        <p:grpSpPr>
          <a:xfrm>
            <a:off x="476243" y="3489965"/>
            <a:ext cx="5823973" cy="3077025"/>
            <a:chOff x="476243" y="3669154"/>
            <a:chExt cx="5205465" cy="3077025"/>
          </a:xfrm>
        </p:grpSpPr>
        <p:pic>
          <p:nvPicPr>
            <p:cNvPr id="31" name="Graphic 36" descr="Construction worker">
              <a:extLst>
                <a:ext uri="{FF2B5EF4-FFF2-40B4-BE49-F238E27FC236}">
                  <a16:creationId xmlns:a16="http://schemas.microsoft.com/office/drawing/2014/main" id="{EBD45700-B2E1-49C8-B5B1-B11380D8FEC0}"/>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6243" y="3779459"/>
              <a:ext cx="534035" cy="534035"/>
            </a:xfrm>
            <a:prstGeom prst="rect">
              <a:avLst/>
            </a:prstGeom>
          </p:spPr>
        </p:pic>
        <p:sp>
          <p:nvSpPr>
            <p:cNvPr id="34" name="TextBox 33">
              <a:extLst>
                <a:ext uri="{FF2B5EF4-FFF2-40B4-BE49-F238E27FC236}">
                  <a16:creationId xmlns:a16="http://schemas.microsoft.com/office/drawing/2014/main" id="{355F47FD-3AB1-42F6-B3AC-2FCCF85D5887}"/>
                </a:ext>
              </a:extLst>
            </p:cNvPr>
            <p:cNvSpPr txBox="1"/>
            <p:nvPr/>
          </p:nvSpPr>
          <p:spPr>
            <a:xfrm>
              <a:off x="1123671" y="3669154"/>
              <a:ext cx="3590372" cy="646331"/>
            </a:xfrm>
            <a:prstGeom prst="rect">
              <a:avLst/>
            </a:prstGeom>
            <a:noFill/>
          </p:spPr>
          <p:txBody>
            <a:bodyPr wrap="square">
              <a:spAutoFit/>
            </a:bodyPr>
            <a:lstStyle/>
            <a:p>
              <a:r>
                <a:rPr lang="en-GB">
                  <a:solidFill>
                    <a:schemeClr val="accent2"/>
                  </a:solidFill>
                </a:rPr>
                <a:t>Growing need for bricklayers, but skills shortage persists</a:t>
              </a:r>
            </a:p>
          </p:txBody>
        </p:sp>
        <p:sp>
          <p:nvSpPr>
            <p:cNvPr id="38" name="Text Box 54">
              <a:extLst>
                <a:ext uri="{FF2B5EF4-FFF2-40B4-BE49-F238E27FC236}">
                  <a16:creationId xmlns:a16="http://schemas.microsoft.com/office/drawing/2014/main" id="{D14B999A-CF48-415A-A3AC-7AF4B5B8603E}"/>
                </a:ext>
              </a:extLst>
            </p:cNvPr>
            <p:cNvSpPr txBox="1"/>
            <p:nvPr/>
          </p:nvSpPr>
          <p:spPr>
            <a:xfrm>
              <a:off x="1123669" y="4313494"/>
              <a:ext cx="4558039" cy="243268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The current level of skilled bricklayers in the UK is almost a quarter of the size needed to meet government targets for building new homes. The 2018 Letwin review estimated a need for 15,000 more trained bricklayers by 2023.</a:t>
              </a:r>
              <a:r>
                <a:rPr lang="en-GB" sz="1100" baseline="30000">
                  <a:effectLst/>
                  <a:latin typeface="Segoe UI Historic" panose="020B0502040204020203" pitchFamily="34" charset="0"/>
                  <a:ea typeface="Segoe UI Historic" panose="020B0502040204020203" pitchFamily="34" charset="0"/>
                  <a:cs typeface="Segoe UI Historic" panose="020B0502040204020203" pitchFamily="34" charset="0"/>
                </a:rPr>
                <a:t>1</a:t>
              </a: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 </a:t>
              </a:r>
            </a:p>
            <a:p>
              <a:pPr>
                <a:lnSpc>
                  <a:spcPct val="115000"/>
                </a:lnSpc>
                <a:spcAft>
                  <a:spcPts val="800"/>
                </a:spcAf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In 2020, the Home Office rejected a recommendation by the Migration Advisory Committee (MAC) that bricklayers be added to the Shortage Occupation List choosing instead to wait and assess the impact of both the coronavirus and the new immigration rules.</a:t>
              </a:r>
            </a:p>
            <a:p>
              <a:pPr>
                <a:lnSpc>
                  <a:spcPct val="115000"/>
                </a:lnSpc>
                <a:spcAft>
                  <a:spcPts val="800"/>
                </a:spcAf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Demand far outstrips supply, but this is not the only concern. Main contractors report difficulties finding bricklayers who are sufficiently skilled. Employers have questioned whether Further Education (FE) training equips learners with the requisite practical and work readiness skills and knowledge.  </a:t>
              </a:r>
            </a:p>
          </p:txBody>
        </p:sp>
      </p:grpSp>
      <p:grpSp>
        <p:nvGrpSpPr>
          <p:cNvPr id="41" name="Group 40">
            <a:extLst>
              <a:ext uri="{FF2B5EF4-FFF2-40B4-BE49-F238E27FC236}">
                <a16:creationId xmlns:a16="http://schemas.microsoft.com/office/drawing/2014/main" id="{9DFF0280-C3CD-4451-9D8E-0035413E8D20}"/>
              </a:ext>
            </a:extLst>
          </p:cNvPr>
          <p:cNvGrpSpPr/>
          <p:nvPr/>
        </p:nvGrpSpPr>
        <p:grpSpPr>
          <a:xfrm>
            <a:off x="6593318" y="3476701"/>
            <a:ext cx="5122439" cy="3077025"/>
            <a:chOff x="6452491" y="3669154"/>
            <a:chExt cx="5390321" cy="3077025"/>
          </a:xfrm>
        </p:grpSpPr>
        <p:grpSp>
          <p:nvGrpSpPr>
            <p:cNvPr id="37" name="Group 36">
              <a:extLst>
                <a:ext uri="{FF2B5EF4-FFF2-40B4-BE49-F238E27FC236}">
                  <a16:creationId xmlns:a16="http://schemas.microsoft.com/office/drawing/2014/main" id="{8618D386-97C8-40BF-AF37-F6F665B8F817}"/>
                </a:ext>
              </a:extLst>
            </p:cNvPr>
            <p:cNvGrpSpPr/>
            <p:nvPr/>
          </p:nvGrpSpPr>
          <p:grpSpPr>
            <a:xfrm>
              <a:off x="6452491" y="3669154"/>
              <a:ext cx="4283386" cy="646331"/>
              <a:chOff x="5946464" y="3669154"/>
              <a:chExt cx="4283386" cy="646331"/>
            </a:xfrm>
          </p:grpSpPr>
          <p:pic>
            <p:nvPicPr>
              <p:cNvPr id="32" name="Graphic 7" descr="Building Brick Wall">
                <a:extLst>
                  <a:ext uri="{FF2B5EF4-FFF2-40B4-BE49-F238E27FC236}">
                    <a16:creationId xmlns:a16="http://schemas.microsoft.com/office/drawing/2014/main" id="{F5961AA6-D76A-461C-849B-8E7F20B77337}"/>
                  </a:ext>
                </a:extLst>
              </p:cNvPr>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46464" y="3669154"/>
                <a:ext cx="520065" cy="520065"/>
              </a:xfrm>
              <a:prstGeom prst="rect">
                <a:avLst/>
              </a:prstGeom>
            </p:spPr>
          </p:pic>
          <p:sp>
            <p:nvSpPr>
              <p:cNvPr id="36" name="TextBox 35">
                <a:extLst>
                  <a:ext uri="{FF2B5EF4-FFF2-40B4-BE49-F238E27FC236}">
                    <a16:creationId xmlns:a16="http://schemas.microsoft.com/office/drawing/2014/main" id="{1E0A5EAA-FE00-48BE-A6F2-329AD4E131F9}"/>
                  </a:ext>
                </a:extLst>
              </p:cNvPr>
              <p:cNvSpPr txBox="1"/>
              <p:nvPr/>
            </p:nvSpPr>
            <p:spPr>
              <a:xfrm>
                <a:off x="6595923" y="3669154"/>
                <a:ext cx="3633927" cy="646331"/>
              </a:xfrm>
              <a:prstGeom prst="rect">
                <a:avLst/>
              </a:prstGeom>
              <a:noFill/>
            </p:spPr>
            <p:txBody>
              <a:bodyPr wrap="square">
                <a:spAutoFit/>
              </a:bodyPr>
              <a:lstStyle/>
              <a:p>
                <a:r>
                  <a:rPr lang="en-GB">
                    <a:solidFill>
                      <a:schemeClr val="accent2"/>
                    </a:solidFill>
                  </a:rPr>
                  <a:t>HBSP research highlighted need to tackle common site defects </a:t>
                </a:r>
              </a:p>
            </p:txBody>
          </p:sp>
        </p:grpSp>
        <p:sp>
          <p:nvSpPr>
            <p:cNvPr id="39" name="Text Box 59">
              <a:extLst>
                <a:ext uri="{FF2B5EF4-FFF2-40B4-BE49-F238E27FC236}">
                  <a16:creationId xmlns:a16="http://schemas.microsoft.com/office/drawing/2014/main" id="{24AA3682-64CB-4AEA-A1FE-5D87060DBC83}"/>
                </a:ext>
              </a:extLst>
            </p:cNvPr>
            <p:cNvSpPr txBox="1"/>
            <p:nvPr/>
          </p:nvSpPr>
          <p:spPr>
            <a:xfrm>
              <a:off x="7101950" y="4313495"/>
              <a:ext cx="4740862" cy="2432684"/>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HBSP research drew upon warranty provider quality data from Premier and NHBC and identified the most frequent defects year-on-year: DPCs and trays, cavities, weep holes and insulation, fire stopping and sound proofing. The brickwork masterclasses were designed specifically to tackle these issues and build learning around them into the curriculum. The intervention is funded by CITB. </a:t>
              </a:r>
            </a:p>
            <a:p>
              <a:pPr>
                <a:lnSpc>
                  <a:spcPct val="107000"/>
                </a:lnSpc>
                <a:spcAft>
                  <a:spcPts val="800"/>
                </a:spcAf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The brickwork masterclass programme aims to raise awareness of common issues and defects and provide guidance as to best practice to raise standards. The dual objective is to change behaviours thus contributing to the eradication of common defects on home building sites and warranty claims arising as a result.  </a:t>
              </a:r>
            </a:p>
          </p:txBody>
        </p:sp>
      </p:grpSp>
      <p:pic>
        <p:nvPicPr>
          <p:cNvPr id="2" name="Picture 1">
            <a:extLst>
              <a:ext uri="{FF2B5EF4-FFF2-40B4-BE49-F238E27FC236}">
                <a16:creationId xmlns:a16="http://schemas.microsoft.com/office/drawing/2014/main" id="{1054AD04-D637-431C-9974-DB81895516A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cxnSp>
        <p:nvCxnSpPr>
          <p:cNvPr id="4" name="Straight Connector 3">
            <a:extLst>
              <a:ext uri="{FF2B5EF4-FFF2-40B4-BE49-F238E27FC236}">
                <a16:creationId xmlns:a16="http://schemas.microsoft.com/office/drawing/2014/main" id="{971C9516-0A85-4873-A45E-8B679EE7CFC1}"/>
              </a:ext>
            </a:extLst>
          </p:cNvPr>
          <p:cNvCxnSpPr/>
          <p:nvPr/>
        </p:nvCxnSpPr>
        <p:spPr>
          <a:xfrm>
            <a:off x="535235" y="2871021"/>
            <a:ext cx="10940438"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79485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17726" y="451294"/>
            <a:ext cx="9753600" cy="470000"/>
          </a:xfrm>
          <a:prstGeom prst="rect">
            <a:avLst/>
          </a:prstGeom>
          <a:noFill/>
        </p:spPr>
        <p:txBody>
          <a:bodyPr wrap="square" rtlCol="0">
            <a:spAutoFit/>
          </a:bodyPr>
          <a:lstStyle/>
          <a:p>
            <a:pPr>
              <a:lnSpc>
                <a:spcPct val="107000"/>
              </a:lnSpc>
              <a:spcBef>
                <a:spcPts val="200"/>
              </a:spcBef>
              <a:spcAft>
                <a:spcPts val="600"/>
              </a:spcAft>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Impacts (2)</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80136794-13D0-4601-AB20-803FCC122D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grpSp>
        <p:nvGrpSpPr>
          <p:cNvPr id="2" name="Group 1">
            <a:extLst>
              <a:ext uri="{FF2B5EF4-FFF2-40B4-BE49-F238E27FC236}">
                <a16:creationId xmlns:a16="http://schemas.microsoft.com/office/drawing/2014/main" id="{E035A811-CCFD-03F2-0699-F50E2FBE37C7}"/>
              </a:ext>
            </a:extLst>
          </p:cNvPr>
          <p:cNvGrpSpPr/>
          <p:nvPr/>
        </p:nvGrpSpPr>
        <p:grpSpPr>
          <a:xfrm>
            <a:off x="10253880" y="1436257"/>
            <a:ext cx="1620340" cy="1322118"/>
            <a:chOff x="10229850" y="1306333"/>
            <a:chExt cx="1620340" cy="1322118"/>
          </a:xfrm>
        </p:grpSpPr>
        <p:sp>
          <p:nvSpPr>
            <p:cNvPr id="17" name="TextBox 16">
              <a:extLst>
                <a:ext uri="{FF2B5EF4-FFF2-40B4-BE49-F238E27FC236}">
                  <a16:creationId xmlns:a16="http://schemas.microsoft.com/office/drawing/2014/main" id="{5D554D1F-F1BB-AC9A-91F3-4006F88B1510}"/>
                </a:ext>
              </a:extLst>
            </p:cNvPr>
            <p:cNvSpPr txBox="1"/>
            <p:nvPr/>
          </p:nvSpPr>
          <p:spPr>
            <a:xfrm>
              <a:off x="10229850" y="1859010"/>
              <a:ext cx="1620340" cy="769441"/>
            </a:xfrm>
            <a:prstGeom prst="rect">
              <a:avLst/>
            </a:prstGeom>
            <a:noFill/>
          </p:spPr>
          <p:txBody>
            <a:bodyPr wrap="square">
              <a:spAutoFit/>
            </a:bodyPr>
            <a:lstStyle/>
            <a:p>
              <a:pPr algn="ctr"/>
              <a:r>
                <a:rPr lang="en-GB" sz="1100" i="1">
                  <a:latin typeface="Segoe UI Historic" panose="020B0502040204020203" pitchFamily="34" charset="0"/>
                  <a:ea typeface="Segoe UI Historic" panose="020B0502040204020203" pitchFamily="34" charset="0"/>
                  <a:cs typeface="Segoe UI Historic" panose="020B0502040204020203" pitchFamily="34" charset="0"/>
                </a:rPr>
                <a:t>The original leaflets that were given out are still on-site and available to look at</a:t>
              </a:r>
            </a:p>
          </p:txBody>
        </p:sp>
        <p:pic>
          <p:nvPicPr>
            <p:cNvPr id="11" name="Graphic 10" descr="Open quotation mark with solid fill">
              <a:extLst>
                <a:ext uri="{FF2B5EF4-FFF2-40B4-BE49-F238E27FC236}">
                  <a16:creationId xmlns:a16="http://schemas.microsoft.com/office/drawing/2014/main" id="{F4F894E6-7BCB-46A4-F0D3-7639B1AE22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82397" y="1306333"/>
              <a:ext cx="715245" cy="715245"/>
            </a:xfrm>
            <a:prstGeom prst="rect">
              <a:avLst/>
            </a:prstGeom>
          </p:spPr>
        </p:pic>
      </p:grpSp>
      <p:grpSp>
        <p:nvGrpSpPr>
          <p:cNvPr id="4" name="Group 3">
            <a:extLst>
              <a:ext uri="{FF2B5EF4-FFF2-40B4-BE49-F238E27FC236}">
                <a16:creationId xmlns:a16="http://schemas.microsoft.com/office/drawing/2014/main" id="{5B65EE4F-0AD5-D59A-5C57-F8DB405E1E7C}"/>
              </a:ext>
            </a:extLst>
          </p:cNvPr>
          <p:cNvGrpSpPr/>
          <p:nvPr/>
        </p:nvGrpSpPr>
        <p:grpSpPr>
          <a:xfrm>
            <a:off x="6814953" y="5141153"/>
            <a:ext cx="3777102" cy="1346283"/>
            <a:chOff x="8375064" y="3705145"/>
            <a:chExt cx="3777102" cy="1346283"/>
          </a:xfrm>
        </p:grpSpPr>
        <p:sp>
          <p:nvSpPr>
            <p:cNvPr id="19" name="TextBox 18">
              <a:extLst>
                <a:ext uri="{FF2B5EF4-FFF2-40B4-BE49-F238E27FC236}">
                  <a16:creationId xmlns:a16="http://schemas.microsoft.com/office/drawing/2014/main" id="{59C92EC0-7BE1-1E49-3BE4-2CEF242AA631}"/>
                </a:ext>
              </a:extLst>
            </p:cNvPr>
            <p:cNvSpPr txBox="1"/>
            <p:nvPr/>
          </p:nvSpPr>
          <p:spPr>
            <a:xfrm>
              <a:off x="8375064" y="4281987"/>
              <a:ext cx="3777102" cy="769441"/>
            </a:xfrm>
            <a:prstGeom prst="rect">
              <a:avLst/>
            </a:prstGeom>
            <a:noFill/>
          </p:spPr>
          <p:txBody>
            <a:bodyPr wrap="square">
              <a:spAutoFit/>
            </a:bodyPr>
            <a:lstStyle/>
            <a:p>
              <a:pPr algn="ctr"/>
              <a:r>
                <a:rPr lang="en-GB" sz="1100" i="1">
                  <a:latin typeface="Segoe UI Historic" panose="020B0502040204020203" pitchFamily="34" charset="0"/>
                  <a:ea typeface="Segoe UI Historic" panose="020B0502040204020203" pitchFamily="34" charset="0"/>
                  <a:cs typeface="Segoe UI Historic" panose="020B0502040204020203" pitchFamily="34" charset="0"/>
                </a:rPr>
                <a:t>Biggest reflection of it's success so far I think is that they discussed it afterwards and still refer back to it now so it has stuck - the MC itself created debate during it and provided the clarity that is needed</a:t>
              </a:r>
            </a:p>
          </p:txBody>
        </p:sp>
        <p:pic>
          <p:nvPicPr>
            <p:cNvPr id="13" name="Graphic 12" descr="Open quotation mark with solid fill">
              <a:extLst>
                <a:ext uri="{FF2B5EF4-FFF2-40B4-BE49-F238E27FC236}">
                  <a16:creationId xmlns:a16="http://schemas.microsoft.com/office/drawing/2014/main" id="{FC3C5180-8461-B6CC-2B4F-9AE86A75EA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05993" y="3705145"/>
              <a:ext cx="715245" cy="715245"/>
            </a:xfrm>
            <a:prstGeom prst="rect">
              <a:avLst/>
            </a:prstGeom>
          </p:spPr>
        </p:pic>
      </p:grpSp>
      <p:grpSp>
        <p:nvGrpSpPr>
          <p:cNvPr id="9" name="Group 8">
            <a:extLst>
              <a:ext uri="{FF2B5EF4-FFF2-40B4-BE49-F238E27FC236}">
                <a16:creationId xmlns:a16="http://schemas.microsoft.com/office/drawing/2014/main" id="{7A013068-28B1-6B55-3FF1-6B90764803D2}"/>
              </a:ext>
            </a:extLst>
          </p:cNvPr>
          <p:cNvGrpSpPr/>
          <p:nvPr/>
        </p:nvGrpSpPr>
        <p:grpSpPr>
          <a:xfrm>
            <a:off x="7556856" y="2758375"/>
            <a:ext cx="2157808" cy="990194"/>
            <a:chOff x="9150945" y="5790855"/>
            <a:chExt cx="2157808" cy="990194"/>
          </a:xfrm>
        </p:grpSpPr>
        <p:sp>
          <p:nvSpPr>
            <p:cNvPr id="14" name="TextBox 13">
              <a:extLst>
                <a:ext uri="{FF2B5EF4-FFF2-40B4-BE49-F238E27FC236}">
                  <a16:creationId xmlns:a16="http://schemas.microsoft.com/office/drawing/2014/main" id="{D8C87547-9FE2-9A58-3B30-21B52A8E4999}"/>
                </a:ext>
              </a:extLst>
            </p:cNvPr>
            <p:cNvSpPr txBox="1"/>
            <p:nvPr/>
          </p:nvSpPr>
          <p:spPr>
            <a:xfrm>
              <a:off x="9150945" y="6350162"/>
              <a:ext cx="2157808" cy="430887"/>
            </a:xfrm>
            <a:prstGeom prst="rect">
              <a:avLst/>
            </a:prstGeom>
            <a:noFill/>
          </p:spPr>
          <p:txBody>
            <a:bodyPr wrap="square">
              <a:spAutoFit/>
            </a:bodyPr>
            <a:lstStyle/>
            <a:p>
              <a:pPr algn="ctr"/>
              <a:r>
                <a:rPr lang="en-GB" sz="1100" i="1">
                  <a:latin typeface="Segoe UI Historic" panose="020B0502040204020203" pitchFamily="34" charset="0"/>
                  <a:ea typeface="Segoe UI Historic" panose="020B0502040204020203" pitchFamily="34" charset="0"/>
                  <a:cs typeface="Segoe UI Historic" panose="020B0502040204020203" pitchFamily="34" charset="0"/>
                </a:rPr>
                <a:t>Reportable items went down as a result of the training</a:t>
              </a:r>
            </a:p>
          </p:txBody>
        </p:sp>
        <p:pic>
          <p:nvPicPr>
            <p:cNvPr id="18" name="Graphic 17" descr="Open quotation mark with solid fill">
              <a:extLst>
                <a:ext uri="{FF2B5EF4-FFF2-40B4-BE49-F238E27FC236}">
                  <a16:creationId xmlns:a16="http://schemas.microsoft.com/office/drawing/2014/main" id="{5FC6DBFC-78C5-CC73-765E-B4DDEDF759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72227" y="5790855"/>
              <a:ext cx="715245" cy="715245"/>
            </a:xfrm>
            <a:prstGeom prst="rect">
              <a:avLst/>
            </a:prstGeom>
          </p:spPr>
        </p:pic>
      </p:grpSp>
      <p:grpSp>
        <p:nvGrpSpPr>
          <p:cNvPr id="23" name="Group 22">
            <a:extLst>
              <a:ext uri="{FF2B5EF4-FFF2-40B4-BE49-F238E27FC236}">
                <a16:creationId xmlns:a16="http://schemas.microsoft.com/office/drawing/2014/main" id="{027C6D94-63F9-D855-E797-877D6EB34F5F}"/>
              </a:ext>
            </a:extLst>
          </p:cNvPr>
          <p:cNvGrpSpPr/>
          <p:nvPr/>
        </p:nvGrpSpPr>
        <p:grpSpPr>
          <a:xfrm>
            <a:off x="476246" y="1414296"/>
            <a:ext cx="4612703" cy="1056058"/>
            <a:chOff x="476246" y="1508052"/>
            <a:chExt cx="5639300" cy="1056058"/>
          </a:xfrm>
        </p:grpSpPr>
        <p:pic>
          <p:nvPicPr>
            <p:cNvPr id="24" name="Graphic 23" descr="Cause And Effect with solid fill">
              <a:extLst>
                <a:ext uri="{FF2B5EF4-FFF2-40B4-BE49-F238E27FC236}">
                  <a16:creationId xmlns:a16="http://schemas.microsoft.com/office/drawing/2014/main" id="{D00D0FBA-E1FC-4B78-A5F0-45D22D1A61F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6246" y="1511779"/>
              <a:ext cx="914400" cy="914400"/>
            </a:xfrm>
            <a:prstGeom prst="rect">
              <a:avLst/>
            </a:prstGeom>
          </p:spPr>
        </p:pic>
        <p:sp>
          <p:nvSpPr>
            <p:cNvPr id="25" name="TextBox 24">
              <a:extLst>
                <a:ext uri="{FF2B5EF4-FFF2-40B4-BE49-F238E27FC236}">
                  <a16:creationId xmlns:a16="http://schemas.microsoft.com/office/drawing/2014/main" id="{13C6BACA-3B99-8620-1201-5D43DBAC3C2D}"/>
                </a:ext>
              </a:extLst>
            </p:cNvPr>
            <p:cNvSpPr txBox="1"/>
            <p:nvPr/>
          </p:nvSpPr>
          <p:spPr>
            <a:xfrm>
              <a:off x="1434634" y="1508052"/>
              <a:ext cx="4680912" cy="1056058"/>
            </a:xfrm>
            <a:prstGeom prst="rect">
              <a:avLst/>
            </a:prstGeom>
            <a:noFill/>
          </p:spPr>
          <p:txBody>
            <a:bodyPr wrap="square">
              <a:spAutoFit/>
            </a:bodyPr>
            <a:lstStyle/>
            <a:p>
              <a:pPr>
                <a:lnSpc>
                  <a:spcPct val="107000"/>
                </a:lnSpc>
                <a:spcAft>
                  <a:spcPts val="800"/>
                </a:spcAft>
              </a:pPr>
              <a:r>
                <a:rPr lang="en-GB" sz="2000" b="1" u="sng">
                  <a:effectLst/>
                  <a:latin typeface="Segoe UI Historic" panose="020B0502040204020203" pitchFamily="34" charset="0"/>
                  <a:ea typeface="Calibri" panose="020F0502020204030204" pitchFamily="34" charset="0"/>
                  <a:cs typeface="Arial" panose="020B0604020202020204" pitchFamily="34" charset="0"/>
                </a:rPr>
                <a:t>All</a:t>
              </a:r>
              <a:r>
                <a:rPr lang="en-GB" sz="2000" b="1">
                  <a:effectLst/>
                  <a:latin typeface="Segoe UI Historic" panose="020B0502040204020203" pitchFamily="34" charset="0"/>
                  <a:ea typeface="Calibri" panose="020F0502020204030204" pitchFamily="34" charset="0"/>
                  <a:cs typeface="Arial" panose="020B0604020202020204" pitchFamily="34" charset="0"/>
                </a:rPr>
                <a:t> Site Managers surveyed reported a positive impact from the brickwork masterclass</a:t>
              </a:r>
              <a:endParaRPr lang="en-GB" sz="2000">
                <a:effectLst/>
                <a:latin typeface="Segoe UI Historic" panose="020B0502040204020203" pitchFamily="34" charset="0"/>
                <a:ea typeface="Calibri" panose="020F050202020403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143A5A28-9717-7DA5-1975-22640C40BBF0}"/>
              </a:ext>
            </a:extLst>
          </p:cNvPr>
          <p:cNvGrpSpPr/>
          <p:nvPr/>
        </p:nvGrpSpPr>
        <p:grpSpPr>
          <a:xfrm>
            <a:off x="1293329" y="2468328"/>
            <a:ext cx="3897792" cy="1351361"/>
            <a:chOff x="3048000" y="2387873"/>
            <a:chExt cx="3897792" cy="1351361"/>
          </a:xfrm>
        </p:grpSpPr>
        <p:sp>
          <p:nvSpPr>
            <p:cNvPr id="27" name="TextBox 26">
              <a:extLst>
                <a:ext uri="{FF2B5EF4-FFF2-40B4-BE49-F238E27FC236}">
                  <a16:creationId xmlns:a16="http://schemas.microsoft.com/office/drawing/2014/main" id="{481F9065-2094-5AB4-1DD3-FFD81CF6A6B1}"/>
                </a:ext>
              </a:extLst>
            </p:cNvPr>
            <p:cNvSpPr txBox="1"/>
            <p:nvPr/>
          </p:nvSpPr>
          <p:spPr>
            <a:xfrm>
              <a:off x="3048000" y="2969793"/>
              <a:ext cx="3897792" cy="769441"/>
            </a:xfrm>
            <a:prstGeom prst="rect">
              <a:avLst/>
            </a:prstGeom>
            <a:noFill/>
          </p:spPr>
          <p:txBody>
            <a:bodyPr wrap="square">
              <a:spAutoFit/>
            </a:bodyPr>
            <a:lstStyle/>
            <a:p>
              <a:pPr algn="ctr"/>
              <a:r>
                <a:rPr lang="en-GB" sz="1100" i="1">
                  <a:latin typeface="Segoe UI Historic" panose="020B0502040204020203" pitchFamily="34" charset="0"/>
                  <a:ea typeface="Segoe UI Historic" panose="020B0502040204020203" pitchFamily="34" charset="0"/>
                  <a:cs typeface="Segoe UI Historic" panose="020B0502040204020203" pitchFamily="34" charset="0"/>
                </a:rPr>
                <a:t>Our supervisors attended and have rolled out the content to their teams and to new people as they join if it is needed. We also copied all the information and gave that to all the bricklayers who attended</a:t>
              </a:r>
            </a:p>
          </p:txBody>
        </p:sp>
        <p:pic>
          <p:nvPicPr>
            <p:cNvPr id="28" name="Graphic 27" descr="Open quotation mark with solid fill">
              <a:extLst>
                <a:ext uri="{FF2B5EF4-FFF2-40B4-BE49-F238E27FC236}">
                  <a16:creationId xmlns:a16="http://schemas.microsoft.com/office/drawing/2014/main" id="{3A9A683C-7B62-3EC4-D3D6-89CDB1BADC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39273" y="2387873"/>
              <a:ext cx="715245" cy="715245"/>
            </a:xfrm>
            <a:prstGeom prst="rect">
              <a:avLst/>
            </a:prstGeom>
          </p:spPr>
        </p:pic>
      </p:grpSp>
      <p:grpSp>
        <p:nvGrpSpPr>
          <p:cNvPr id="33" name="Group 32">
            <a:extLst>
              <a:ext uri="{FF2B5EF4-FFF2-40B4-BE49-F238E27FC236}">
                <a16:creationId xmlns:a16="http://schemas.microsoft.com/office/drawing/2014/main" id="{34F692A2-1D28-E18F-D2C7-CA743A420D6C}"/>
              </a:ext>
            </a:extLst>
          </p:cNvPr>
          <p:cNvGrpSpPr/>
          <p:nvPr/>
        </p:nvGrpSpPr>
        <p:grpSpPr>
          <a:xfrm>
            <a:off x="6337981" y="1107105"/>
            <a:ext cx="3376683" cy="1487066"/>
            <a:chOff x="5767316" y="2559946"/>
            <a:chExt cx="3376683" cy="1487066"/>
          </a:xfrm>
        </p:grpSpPr>
        <p:sp>
          <p:nvSpPr>
            <p:cNvPr id="31" name="TextBox 30">
              <a:extLst>
                <a:ext uri="{FF2B5EF4-FFF2-40B4-BE49-F238E27FC236}">
                  <a16:creationId xmlns:a16="http://schemas.microsoft.com/office/drawing/2014/main" id="{84342C3B-4EED-F0F4-8FFA-1C8C91747F1E}"/>
                </a:ext>
              </a:extLst>
            </p:cNvPr>
            <p:cNvSpPr txBox="1"/>
            <p:nvPr/>
          </p:nvSpPr>
          <p:spPr>
            <a:xfrm>
              <a:off x="5767316" y="3108293"/>
              <a:ext cx="3376683" cy="938719"/>
            </a:xfrm>
            <a:prstGeom prst="rect">
              <a:avLst/>
            </a:prstGeom>
            <a:noFill/>
          </p:spPr>
          <p:txBody>
            <a:bodyPr wrap="square">
              <a:spAutoFit/>
            </a:bodyPr>
            <a:lstStyle/>
            <a:p>
              <a:pPr algn="ctr"/>
              <a:r>
                <a:rPr lang="en-GB" sz="1100" i="1">
                  <a:latin typeface="Segoe UI Historic" panose="020B0502040204020203" pitchFamily="34" charset="0"/>
                  <a:ea typeface="Segoe UI Historic" panose="020B0502040204020203" pitchFamily="34" charset="0"/>
                  <a:cs typeface="Segoe UI Historic" panose="020B0502040204020203" pitchFamily="34" charset="0"/>
                </a:rPr>
                <a:t>People on-site are still talking about the masterclass [held November 2019] - the site managers were in a meeting just the other day and they were referring to info which they gained in the MC</a:t>
              </a:r>
            </a:p>
          </p:txBody>
        </p:sp>
        <p:pic>
          <p:nvPicPr>
            <p:cNvPr id="32" name="Graphic 31" descr="Open quotation mark with solid fill">
              <a:extLst>
                <a:ext uri="{FF2B5EF4-FFF2-40B4-BE49-F238E27FC236}">
                  <a16:creationId xmlns:a16="http://schemas.microsoft.com/office/drawing/2014/main" id="{DF64CB77-4292-9ECF-08A3-C07F2F9655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98034" y="2559946"/>
              <a:ext cx="715245" cy="715245"/>
            </a:xfrm>
            <a:prstGeom prst="rect">
              <a:avLst/>
            </a:prstGeom>
          </p:spPr>
        </p:pic>
      </p:grpSp>
      <p:grpSp>
        <p:nvGrpSpPr>
          <p:cNvPr id="37" name="Group 36">
            <a:extLst>
              <a:ext uri="{FF2B5EF4-FFF2-40B4-BE49-F238E27FC236}">
                <a16:creationId xmlns:a16="http://schemas.microsoft.com/office/drawing/2014/main" id="{CC3837CA-6B0F-238E-77C1-8651CA5DC920}"/>
              </a:ext>
            </a:extLst>
          </p:cNvPr>
          <p:cNvGrpSpPr/>
          <p:nvPr/>
        </p:nvGrpSpPr>
        <p:grpSpPr>
          <a:xfrm>
            <a:off x="9565618" y="3429000"/>
            <a:ext cx="2259708" cy="1698410"/>
            <a:chOff x="9468796" y="3098371"/>
            <a:chExt cx="2259708" cy="1698410"/>
          </a:xfrm>
        </p:grpSpPr>
        <p:sp>
          <p:nvSpPr>
            <p:cNvPr id="15" name="TextBox 14">
              <a:extLst>
                <a:ext uri="{FF2B5EF4-FFF2-40B4-BE49-F238E27FC236}">
                  <a16:creationId xmlns:a16="http://schemas.microsoft.com/office/drawing/2014/main" id="{2AAD7545-D2C3-A008-DC5E-DB767C23F3CD}"/>
                </a:ext>
              </a:extLst>
            </p:cNvPr>
            <p:cNvSpPr txBox="1"/>
            <p:nvPr/>
          </p:nvSpPr>
          <p:spPr>
            <a:xfrm>
              <a:off x="9468796" y="3688785"/>
              <a:ext cx="2259708" cy="1107996"/>
            </a:xfrm>
            <a:prstGeom prst="rect">
              <a:avLst/>
            </a:prstGeom>
            <a:noFill/>
          </p:spPr>
          <p:txBody>
            <a:bodyPr wrap="square">
              <a:spAutoFit/>
            </a:bodyPr>
            <a:lstStyle/>
            <a:p>
              <a:pPr algn="ctr"/>
              <a:r>
                <a:rPr lang="en-GB" sz="1100" i="1">
                  <a:latin typeface="Segoe UI Historic" panose="020B0502040204020203" pitchFamily="34" charset="0"/>
                  <a:ea typeface="Segoe UI Historic" panose="020B0502040204020203" pitchFamily="34" charset="0"/>
                  <a:cs typeface="Segoe UI Historic" panose="020B0502040204020203" pitchFamily="34" charset="0"/>
                </a:rPr>
                <a:t>Really good, I only have positive feedback - we won an HBC award the year after we did the brickwork masterclass and I do think it was at least in part down to the masterclass</a:t>
              </a:r>
            </a:p>
          </p:txBody>
        </p:sp>
        <p:pic>
          <p:nvPicPr>
            <p:cNvPr id="34" name="Graphic 33" descr="Open quotation mark with solid fill">
              <a:extLst>
                <a:ext uri="{FF2B5EF4-FFF2-40B4-BE49-F238E27FC236}">
                  <a16:creationId xmlns:a16="http://schemas.microsoft.com/office/drawing/2014/main" id="{D73AB0B5-9211-D9C1-1DBE-700304ACE0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1028" y="3098371"/>
              <a:ext cx="715245" cy="715245"/>
            </a:xfrm>
            <a:prstGeom prst="rect">
              <a:avLst/>
            </a:prstGeom>
          </p:spPr>
        </p:pic>
      </p:grpSp>
      <p:grpSp>
        <p:nvGrpSpPr>
          <p:cNvPr id="36" name="Group 35">
            <a:extLst>
              <a:ext uri="{FF2B5EF4-FFF2-40B4-BE49-F238E27FC236}">
                <a16:creationId xmlns:a16="http://schemas.microsoft.com/office/drawing/2014/main" id="{9AE7CA62-5559-303F-E695-E55D93170F92}"/>
              </a:ext>
            </a:extLst>
          </p:cNvPr>
          <p:cNvGrpSpPr/>
          <p:nvPr/>
        </p:nvGrpSpPr>
        <p:grpSpPr>
          <a:xfrm>
            <a:off x="476246" y="4135496"/>
            <a:ext cx="3071559" cy="1004153"/>
            <a:chOff x="9533640" y="5365330"/>
            <a:chExt cx="3071559" cy="1004153"/>
          </a:xfrm>
        </p:grpSpPr>
        <p:sp>
          <p:nvSpPr>
            <p:cNvPr id="22" name="TextBox 21">
              <a:extLst>
                <a:ext uri="{FF2B5EF4-FFF2-40B4-BE49-F238E27FC236}">
                  <a16:creationId xmlns:a16="http://schemas.microsoft.com/office/drawing/2014/main" id="{4E46C086-FBDD-4E06-808F-161996810A12}"/>
                </a:ext>
              </a:extLst>
            </p:cNvPr>
            <p:cNvSpPr txBox="1"/>
            <p:nvPr/>
          </p:nvSpPr>
          <p:spPr>
            <a:xfrm>
              <a:off x="9533640" y="5938596"/>
              <a:ext cx="3071559" cy="430887"/>
            </a:xfrm>
            <a:prstGeom prst="rect">
              <a:avLst/>
            </a:prstGeom>
            <a:noFill/>
          </p:spPr>
          <p:txBody>
            <a:bodyPr wrap="square">
              <a:spAutoFit/>
            </a:bodyPr>
            <a:lstStyle/>
            <a:p>
              <a:pPr algn="ctr"/>
              <a:r>
                <a:rPr lang="en-GB" sz="1100" i="1">
                  <a:latin typeface="Segoe UI Historic" panose="020B0502040204020203" pitchFamily="34" charset="0"/>
                  <a:ea typeface="Segoe UI Historic" panose="020B0502040204020203" pitchFamily="34" charset="0"/>
                  <a:cs typeface="Segoe UI Historic" panose="020B0502040204020203" pitchFamily="34" charset="0"/>
                </a:rPr>
                <a:t>It had a little bit of an impact - our CQR rating has gone up since it was held</a:t>
              </a:r>
            </a:p>
          </p:txBody>
        </p:sp>
        <p:pic>
          <p:nvPicPr>
            <p:cNvPr id="35" name="Graphic 34" descr="Open quotation mark with solid fill">
              <a:extLst>
                <a:ext uri="{FF2B5EF4-FFF2-40B4-BE49-F238E27FC236}">
                  <a16:creationId xmlns:a16="http://schemas.microsoft.com/office/drawing/2014/main" id="{789A3853-D812-F885-2FB4-EBF00DA842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1796" y="5365330"/>
              <a:ext cx="715245" cy="715245"/>
            </a:xfrm>
            <a:prstGeom prst="rect">
              <a:avLst/>
            </a:prstGeom>
          </p:spPr>
        </p:pic>
      </p:grpSp>
      <p:grpSp>
        <p:nvGrpSpPr>
          <p:cNvPr id="41" name="Group 40">
            <a:extLst>
              <a:ext uri="{FF2B5EF4-FFF2-40B4-BE49-F238E27FC236}">
                <a16:creationId xmlns:a16="http://schemas.microsoft.com/office/drawing/2014/main" id="{C9282A45-8DCE-F291-4B89-B5E5DC2B9093}"/>
              </a:ext>
            </a:extLst>
          </p:cNvPr>
          <p:cNvGrpSpPr/>
          <p:nvPr/>
        </p:nvGrpSpPr>
        <p:grpSpPr>
          <a:xfrm>
            <a:off x="774584" y="5413909"/>
            <a:ext cx="5321416" cy="1194722"/>
            <a:chOff x="270616" y="5367075"/>
            <a:chExt cx="5321416" cy="1194722"/>
          </a:xfrm>
        </p:grpSpPr>
        <p:sp>
          <p:nvSpPr>
            <p:cNvPr id="39" name="TextBox 38">
              <a:extLst>
                <a:ext uri="{FF2B5EF4-FFF2-40B4-BE49-F238E27FC236}">
                  <a16:creationId xmlns:a16="http://schemas.microsoft.com/office/drawing/2014/main" id="{1AB60343-D49B-C79F-933D-E78FEBE618C2}"/>
                </a:ext>
              </a:extLst>
            </p:cNvPr>
            <p:cNvSpPr txBox="1"/>
            <p:nvPr/>
          </p:nvSpPr>
          <p:spPr>
            <a:xfrm>
              <a:off x="270616" y="5961633"/>
              <a:ext cx="5321416" cy="600164"/>
            </a:xfrm>
            <a:prstGeom prst="rect">
              <a:avLst/>
            </a:prstGeom>
            <a:noFill/>
          </p:spPr>
          <p:txBody>
            <a:bodyPr wrap="square">
              <a:spAutoFit/>
            </a:bodyPr>
            <a:lstStyle/>
            <a:p>
              <a:pPr algn="ctr"/>
              <a:r>
                <a:rPr lang="en-GB" sz="1100" i="1">
                  <a:latin typeface="Segoe UI Historic" panose="020B0502040204020203" pitchFamily="34" charset="0"/>
                  <a:ea typeface="Segoe UI Historic" panose="020B0502040204020203" pitchFamily="34" charset="0"/>
                  <a:cs typeface="Segoe UI Historic" panose="020B0502040204020203" pitchFamily="34" charset="0"/>
                </a:rPr>
                <a:t>Knowledge has increased - and certainly initially they were more motivated. I think the more time passes the more they lose focus and perhaps lapse into old ways but, I do think at least some of it has stuck with them</a:t>
              </a:r>
            </a:p>
          </p:txBody>
        </p:sp>
        <p:pic>
          <p:nvPicPr>
            <p:cNvPr id="40" name="Graphic 39" descr="Open quotation mark with solid fill">
              <a:extLst>
                <a:ext uri="{FF2B5EF4-FFF2-40B4-BE49-F238E27FC236}">
                  <a16:creationId xmlns:a16="http://schemas.microsoft.com/office/drawing/2014/main" id="{395317A0-0A98-942C-176F-16FE37E812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73701" y="5367075"/>
              <a:ext cx="715245" cy="715245"/>
            </a:xfrm>
            <a:prstGeom prst="rect">
              <a:avLst/>
            </a:prstGeom>
          </p:spPr>
        </p:pic>
      </p:grpSp>
      <p:grpSp>
        <p:nvGrpSpPr>
          <p:cNvPr id="45" name="Group 44">
            <a:extLst>
              <a:ext uri="{FF2B5EF4-FFF2-40B4-BE49-F238E27FC236}">
                <a16:creationId xmlns:a16="http://schemas.microsoft.com/office/drawing/2014/main" id="{DCB632FC-3AA2-D13F-8D87-7C8A48B6DFF3}"/>
              </a:ext>
            </a:extLst>
          </p:cNvPr>
          <p:cNvGrpSpPr/>
          <p:nvPr/>
        </p:nvGrpSpPr>
        <p:grpSpPr>
          <a:xfrm>
            <a:off x="4444765" y="3827487"/>
            <a:ext cx="3343900" cy="1305163"/>
            <a:chOff x="441520" y="3979037"/>
            <a:chExt cx="3343900" cy="1305163"/>
          </a:xfrm>
        </p:grpSpPr>
        <p:sp>
          <p:nvSpPr>
            <p:cNvPr id="43" name="TextBox 42">
              <a:extLst>
                <a:ext uri="{FF2B5EF4-FFF2-40B4-BE49-F238E27FC236}">
                  <a16:creationId xmlns:a16="http://schemas.microsoft.com/office/drawing/2014/main" id="{6868059A-E1D4-B02F-46CA-FAF37B3D464D}"/>
                </a:ext>
              </a:extLst>
            </p:cNvPr>
            <p:cNvSpPr txBox="1"/>
            <p:nvPr/>
          </p:nvSpPr>
          <p:spPr>
            <a:xfrm>
              <a:off x="441520" y="4514759"/>
              <a:ext cx="3343900" cy="769441"/>
            </a:xfrm>
            <a:prstGeom prst="rect">
              <a:avLst/>
            </a:prstGeom>
            <a:noFill/>
          </p:spPr>
          <p:txBody>
            <a:bodyPr wrap="square">
              <a:spAutoFit/>
            </a:bodyPr>
            <a:lstStyle/>
            <a:p>
              <a:pPr algn="ctr"/>
              <a:r>
                <a:rPr lang="en-GB" sz="1100" i="1">
                  <a:latin typeface="Segoe UI Historic" panose="020B0502040204020203" pitchFamily="34" charset="0"/>
                  <a:ea typeface="Segoe UI Historic" panose="020B0502040204020203" pitchFamily="34" charset="0"/>
                  <a:cs typeface="Segoe UI Historic" panose="020B0502040204020203" pitchFamily="34" charset="0"/>
                </a:rPr>
                <a:t>Behaviour has improved, they take more pride in their work and in the site generally - they clean the scaffold now and turn the boards over as was suggested to keep them dry too.</a:t>
              </a:r>
            </a:p>
          </p:txBody>
        </p:sp>
        <p:pic>
          <p:nvPicPr>
            <p:cNvPr id="44" name="Graphic 43" descr="Open quotation mark with solid fill">
              <a:extLst>
                <a:ext uri="{FF2B5EF4-FFF2-40B4-BE49-F238E27FC236}">
                  <a16:creationId xmlns:a16="http://schemas.microsoft.com/office/drawing/2014/main" id="{D130BD43-9307-FDA2-8352-EC9E5C0F35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55847" y="3979037"/>
              <a:ext cx="715245" cy="715245"/>
            </a:xfrm>
            <a:prstGeom prst="rect">
              <a:avLst/>
            </a:prstGeom>
          </p:spPr>
        </p:pic>
      </p:grpSp>
    </p:spTree>
    <p:extLst>
      <p:ext uri="{BB962C8B-B14F-4D97-AF65-F5344CB8AC3E}">
        <p14:creationId xmlns:p14="http://schemas.microsoft.com/office/powerpoint/2010/main" val="2309958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FD2B106-31C7-446F-B4D3-C9EE8CEB5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1D7678B8-0AAC-460B-8CDB-C43156BB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EC983A-7FF2-49E8-96C2-FDAC32738F92}"/>
              </a:ext>
            </a:extLst>
          </p:cNvPr>
          <p:cNvSpPr>
            <a:spLocks noGrp="1"/>
          </p:cNvSpPr>
          <p:nvPr>
            <p:ph type="title"/>
          </p:nvPr>
        </p:nvSpPr>
        <p:spPr>
          <a:xfrm>
            <a:off x="1209480" y="1551107"/>
            <a:ext cx="5292727" cy="4242858"/>
          </a:xfrm>
        </p:spPr>
        <p:txBody>
          <a:bodyPr vert="horz" lIns="91440" tIns="45720" rIns="91440" bIns="45720" rtlCol="0" anchor="b">
            <a:normAutofit/>
          </a:bodyPr>
          <a:lstStyle/>
          <a:p>
            <a:r>
              <a:rPr lang="en-US" sz="5400" kern="1200">
                <a:solidFill>
                  <a:schemeClr val="tx1"/>
                </a:solidFill>
                <a:latin typeface="+mj-lt"/>
                <a:ea typeface="+mj-ea"/>
                <a:cs typeface="+mj-cs"/>
              </a:rPr>
              <a:t>National Construction Quality Review Data</a:t>
            </a:r>
          </a:p>
        </p:txBody>
      </p:sp>
      <p:sp>
        <p:nvSpPr>
          <p:cNvPr id="24" name="Freeform 6">
            <a:extLst>
              <a:ext uri="{FF2B5EF4-FFF2-40B4-BE49-F238E27FC236}">
                <a16:creationId xmlns:a16="http://schemas.microsoft.com/office/drawing/2014/main" id="{1F0D9B0E-E48B-450C-9134-0435D96D0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02207" y="61344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rgbClr val="FFFFFF"/>
          </a:solidFill>
          <a:ln w="0">
            <a:noFill/>
            <a:prstDash val="solid"/>
            <a:round/>
            <a:headEnd/>
            <a:tailEnd/>
          </a:ln>
        </p:spPr>
      </p:sp>
      <p:pic>
        <p:nvPicPr>
          <p:cNvPr id="7" name="Picture 6">
            <a:extLst>
              <a:ext uri="{FF2B5EF4-FFF2-40B4-BE49-F238E27FC236}">
                <a16:creationId xmlns:a16="http://schemas.microsoft.com/office/drawing/2014/main" id="{E18945C9-D03C-161E-4680-DC3A3F8499B9}"/>
              </a:ext>
            </a:extLst>
          </p:cNvPr>
          <p:cNvPicPr>
            <a:picLocks noChangeAspect="1"/>
          </p:cNvPicPr>
          <p:nvPr/>
        </p:nvPicPr>
        <p:blipFill>
          <a:blip r:embed="rId2"/>
          <a:stretch>
            <a:fillRect/>
          </a:stretch>
        </p:blipFill>
        <p:spPr>
          <a:xfrm>
            <a:off x="1344817" y="1773716"/>
            <a:ext cx="1786726" cy="788085"/>
          </a:xfrm>
          <a:prstGeom prst="rect">
            <a:avLst/>
          </a:prstGeom>
        </p:spPr>
      </p:pic>
      <p:pic>
        <p:nvPicPr>
          <p:cNvPr id="4" name="Graphic 3" descr="Statistics with solid fill">
            <a:extLst>
              <a:ext uri="{FF2B5EF4-FFF2-40B4-BE49-F238E27FC236}">
                <a16:creationId xmlns:a16="http://schemas.microsoft.com/office/drawing/2014/main" id="{EDEF2DED-522B-3002-F455-4756380272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58280" y="2042310"/>
            <a:ext cx="2359572" cy="2359572"/>
          </a:xfrm>
          <a:prstGeom prst="rect">
            <a:avLst/>
          </a:prstGeom>
        </p:spPr>
      </p:pic>
    </p:spTree>
    <p:extLst>
      <p:ext uri="{BB962C8B-B14F-4D97-AF65-F5344CB8AC3E}">
        <p14:creationId xmlns:p14="http://schemas.microsoft.com/office/powerpoint/2010/main" val="1645780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70000"/>
          </a:xfrm>
          <a:prstGeom prst="rect">
            <a:avLst/>
          </a:prstGeom>
          <a:noFill/>
        </p:spPr>
        <p:txBody>
          <a:bodyPr wrap="square" rtlCol="0">
            <a:spAutoFit/>
          </a:bodyPr>
          <a:lstStyle/>
          <a:p>
            <a:pPr>
              <a:lnSpc>
                <a:spcPct val="107000"/>
              </a:lnSpc>
              <a:spcBef>
                <a:spcPts val="200"/>
              </a:spcBef>
              <a:spcAft>
                <a:spcPts val="600"/>
              </a:spcAft>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National NHBC CQR data (1)</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80136794-13D0-4601-AB20-803FCC122D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
        <p:nvSpPr>
          <p:cNvPr id="6" name="TextBox 5">
            <a:extLst>
              <a:ext uri="{FF2B5EF4-FFF2-40B4-BE49-F238E27FC236}">
                <a16:creationId xmlns:a16="http://schemas.microsoft.com/office/drawing/2014/main" id="{2413CCDC-1973-4F82-588E-D0E0E99E4E0F}"/>
              </a:ext>
            </a:extLst>
          </p:cNvPr>
          <p:cNvSpPr txBox="1"/>
          <p:nvPr/>
        </p:nvSpPr>
        <p:spPr>
          <a:xfrm>
            <a:off x="476246" y="1299561"/>
            <a:ext cx="9429750" cy="473015"/>
          </a:xfrm>
          <a:prstGeom prst="rect">
            <a:avLst/>
          </a:prstGeom>
          <a:noFill/>
        </p:spPr>
        <p:txBody>
          <a:bodyPr wrap="square" rtlCol="0">
            <a:spAutoFit/>
          </a:bodyPr>
          <a:lstStyle/>
          <a:p>
            <a:pPr>
              <a:lnSpc>
                <a:spcPct val="107000"/>
              </a:lnSpc>
              <a:spcAft>
                <a:spcPts val="800"/>
              </a:spcAft>
            </a:pPr>
            <a:r>
              <a:rPr lang="en-GB" sz="1200">
                <a:effectLst/>
                <a:latin typeface="Segoe UI Historic" panose="020B0502040204020203" pitchFamily="34" charset="0"/>
                <a:ea typeface="Calibri" panose="020F0502020204030204" pitchFamily="34" charset="0"/>
                <a:cs typeface="Arial" panose="020B0604020202020204" pitchFamily="34" charset="0"/>
              </a:rPr>
              <a:t>National NHBC CQR data indicates an upwards trend in the quality achieved in those areas most closely aligned to brickwork as can be seen in the graph below. The measurement scale is 1 to 6 with 1 being very poor and 6 being exceptional:</a:t>
            </a:r>
          </a:p>
        </p:txBody>
      </p:sp>
      <p:pic>
        <p:nvPicPr>
          <p:cNvPr id="1026" name="Picture 5">
            <a:extLst>
              <a:ext uri="{FF2B5EF4-FFF2-40B4-BE49-F238E27FC236}">
                <a16:creationId xmlns:a16="http://schemas.microsoft.com/office/drawing/2014/main" id="{A3E5BE2D-1F0F-5137-6265-5888F67BC9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65" t="760" r="2342" b="6138"/>
          <a:stretch/>
        </p:blipFill>
        <p:spPr bwMode="auto">
          <a:xfrm>
            <a:off x="476246" y="1980271"/>
            <a:ext cx="7620000" cy="462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3AA6618-C50C-D25E-0DF3-7F6858875816}"/>
              </a:ext>
            </a:extLst>
          </p:cNvPr>
          <p:cNvSpPr txBox="1"/>
          <p:nvPr/>
        </p:nvSpPr>
        <p:spPr>
          <a:xfrm>
            <a:off x="8501709" y="2412400"/>
            <a:ext cx="2592209" cy="1277273"/>
          </a:xfrm>
          <a:prstGeom prst="rect">
            <a:avLst/>
          </a:prstGeom>
          <a:solidFill>
            <a:schemeClr val="accent1"/>
          </a:solidFill>
        </p:spPr>
        <p:txBody>
          <a:bodyPr wrap="square" rtlCol="0">
            <a:spAutoFit/>
          </a:bodyPr>
          <a:lstStyle/>
          <a:p>
            <a:r>
              <a:rPr lang="en-GB" sz="1100">
                <a:latin typeface="Segoe UI Historic" panose="020B0502040204020203" pitchFamily="34" charset="0"/>
                <a:ea typeface="Segoe UI Historic" panose="020B0502040204020203" pitchFamily="34" charset="0"/>
                <a:cs typeface="Segoe UI Historic" panose="020B0502040204020203" pitchFamily="34" charset="0"/>
              </a:rPr>
              <a:t>N.B It should be noted that the upward trend in the data cannot be </a:t>
            </a:r>
            <a:r>
              <a:rPr lang="en-GB" sz="1100" b="1">
                <a:latin typeface="Segoe UI Historic" panose="020B0502040204020203" pitchFamily="34" charset="0"/>
                <a:ea typeface="Segoe UI Historic" panose="020B0502040204020203" pitchFamily="34" charset="0"/>
                <a:cs typeface="Segoe UI Historic" panose="020B0502040204020203" pitchFamily="34" charset="0"/>
              </a:rPr>
              <a:t>solely</a:t>
            </a:r>
            <a:r>
              <a:rPr lang="en-GB" sz="1100">
                <a:latin typeface="Segoe UI Historic" panose="020B0502040204020203" pitchFamily="34" charset="0"/>
                <a:ea typeface="Segoe UI Historic" panose="020B0502040204020203" pitchFamily="34" charset="0"/>
                <a:cs typeface="Segoe UI Historic" panose="020B0502040204020203" pitchFamily="34" charset="0"/>
              </a:rPr>
              <a:t> apportioned to the brickwork masterclasses. Additional initiatives at a national, local and organisational level are likely to have also had an impact on the results.</a:t>
            </a:r>
          </a:p>
        </p:txBody>
      </p:sp>
      <p:pic>
        <p:nvPicPr>
          <p:cNvPr id="3" name="Picture 2">
            <a:extLst>
              <a:ext uri="{FF2B5EF4-FFF2-40B4-BE49-F238E27FC236}">
                <a16:creationId xmlns:a16="http://schemas.microsoft.com/office/drawing/2014/main" id="{33815870-CC8F-D496-FBB0-7457C4FEBAF6}"/>
              </a:ext>
            </a:extLst>
          </p:cNvPr>
          <p:cNvPicPr>
            <a:picLocks noChangeAspect="1"/>
          </p:cNvPicPr>
          <p:nvPr/>
        </p:nvPicPr>
        <p:blipFill>
          <a:blip r:embed="rId5"/>
          <a:stretch>
            <a:fillRect/>
          </a:stretch>
        </p:blipFill>
        <p:spPr>
          <a:xfrm>
            <a:off x="7123810" y="5606771"/>
            <a:ext cx="1786726" cy="788085"/>
          </a:xfrm>
          <a:prstGeom prst="rect">
            <a:avLst/>
          </a:prstGeom>
        </p:spPr>
      </p:pic>
    </p:spTree>
    <p:extLst>
      <p:ext uri="{BB962C8B-B14F-4D97-AF65-F5344CB8AC3E}">
        <p14:creationId xmlns:p14="http://schemas.microsoft.com/office/powerpoint/2010/main" val="1284337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70000"/>
          </a:xfrm>
          <a:prstGeom prst="rect">
            <a:avLst/>
          </a:prstGeom>
          <a:noFill/>
        </p:spPr>
        <p:txBody>
          <a:bodyPr wrap="square" rtlCol="0">
            <a:spAutoFit/>
          </a:bodyPr>
          <a:lstStyle/>
          <a:p>
            <a:pPr>
              <a:lnSpc>
                <a:spcPct val="107000"/>
              </a:lnSpc>
              <a:spcBef>
                <a:spcPts val="200"/>
              </a:spcBef>
              <a:spcAft>
                <a:spcPts val="600"/>
              </a:spcAft>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National NHBC CQR data (2)</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80136794-13D0-4601-AB20-803FCC122D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
        <p:nvSpPr>
          <p:cNvPr id="6" name="TextBox 5">
            <a:extLst>
              <a:ext uri="{FF2B5EF4-FFF2-40B4-BE49-F238E27FC236}">
                <a16:creationId xmlns:a16="http://schemas.microsoft.com/office/drawing/2014/main" id="{2413CCDC-1973-4F82-588E-D0E0E99E4E0F}"/>
              </a:ext>
            </a:extLst>
          </p:cNvPr>
          <p:cNvSpPr txBox="1"/>
          <p:nvPr/>
        </p:nvSpPr>
        <p:spPr>
          <a:xfrm>
            <a:off x="476246" y="1299561"/>
            <a:ext cx="9429750" cy="725007"/>
          </a:xfrm>
          <a:prstGeom prst="rect">
            <a:avLst/>
          </a:prstGeom>
          <a:noFill/>
        </p:spPr>
        <p:txBody>
          <a:bodyPr wrap="square" rtlCol="0">
            <a:spAutoFit/>
          </a:bodyPr>
          <a:lstStyle/>
          <a:p>
            <a:pPr>
              <a:lnSpc>
                <a:spcPct val="107000"/>
              </a:lnSpc>
              <a:spcAft>
                <a:spcPts val="800"/>
              </a:spcAft>
            </a:pPr>
            <a:r>
              <a:rPr lang="en-GB" sz="1100">
                <a:latin typeface="Segoe UI Historic" panose="020B0502040204020203" pitchFamily="34" charset="0"/>
                <a:ea typeface="Segoe UI Historic" panose="020B0502040204020203" pitchFamily="34" charset="0"/>
                <a:cs typeface="Segoe UI Historic" panose="020B0502040204020203" pitchFamily="34" charset="0"/>
              </a:rPr>
              <a:t>N</a:t>
            </a: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ational CQR data indicates</a:t>
            </a:r>
            <a:r>
              <a:rPr lang="en-GB" sz="1100">
                <a:latin typeface="Segoe UI Historic" panose="020B0502040204020203" pitchFamily="34" charset="0"/>
                <a:ea typeface="Segoe UI Historic" panose="020B0502040204020203" pitchFamily="34" charset="0"/>
                <a:cs typeface="Segoe UI Historic" panose="020B0502040204020203" pitchFamily="34" charset="0"/>
              </a:rPr>
              <a:t> an upward </a:t>
            </a: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trajectory across all areas, including brickwork, however, brickwork continues to appear in three of the top five quality issues:</a:t>
            </a:r>
          </a:p>
          <a:p>
            <a:pPr>
              <a:lnSpc>
                <a:spcPct val="107000"/>
              </a:lnSpc>
              <a:spcAft>
                <a:spcPts val="800"/>
              </a:spcAft>
            </a:pPr>
            <a:endParaRPr lang="en-GB" sz="1100">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grpSp>
        <p:nvGrpSpPr>
          <p:cNvPr id="11" name="Group 10">
            <a:extLst>
              <a:ext uri="{FF2B5EF4-FFF2-40B4-BE49-F238E27FC236}">
                <a16:creationId xmlns:a16="http://schemas.microsoft.com/office/drawing/2014/main" id="{FC25291C-0791-A24E-F753-EDAF2E6D3E70}"/>
              </a:ext>
            </a:extLst>
          </p:cNvPr>
          <p:cNvGrpSpPr/>
          <p:nvPr/>
        </p:nvGrpSpPr>
        <p:grpSpPr>
          <a:xfrm>
            <a:off x="707475" y="4845468"/>
            <a:ext cx="6733850" cy="1894770"/>
            <a:chOff x="476247" y="3384723"/>
            <a:chExt cx="6733850" cy="1894770"/>
          </a:xfrm>
        </p:grpSpPr>
        <p:pic>
          <p:nvPicPr>
            <p:cNvPr id="9" name="Picture 8">
              <a:extLst>
                <a:ext uri="{FF2B5EF4-FFF2-40B4-BE49-F238E27FC236}">
                  <a16:creationId xmlns:a16="http://schemas.microsoft.com/office/drawing/2014/main" id="{796F5D12-F451-A923-F0DF-BEE7C3343CD6}"/>
                </a:ext>
              </a:extLst>
            </p:cNvPr>
            <p:cNvPicPr>
              <a:picLocks noChangeAspect="1"/>
            </p:cNvPicPr>
            <p:nvPr/>
          </p:nvPicPr>
          <p:blipFill rotWithShape="1">
            <a:blip r:embed="rId4"/>
            <a:srcRect b="13076"/>
            <a:stretch/>
          </p:blipFill>
          <p:spPr>
            <a:xfrm>
              <a:off x="877161" y="3384723"/>
              <a:ext cx="6332936" cy="1894770"/>
            </a:xfrm>
            <a:prstGeom prst="rect">
              <a:avLst/>
            </a:prstGeom>
          </p:spPr>
        </p:pic>
        <p:sp>
          <p:nvSpPr>
            <p:cNvPr id="10" name="Arrow: Right 9">
              <a:extLst>
                <a:ext uri="{FF2B5EF4-FFF2-40B4-BE49-F238E27FC236}">
                  <a16:creationId xmlns:a16="http://schemas.microsoft.com/office/drawing/2014/main" id="{0CB33F23-07EE-3D49-958C-65ED76267DFC}"/>
                </a:ext>
              </a:extLst>
            </p:cNvPr>
            <p:cNvSpPr/>
            <p:nvPr/>
          </p:nvSpPr>
          <p:spPr>
            <a:xfrm>
              <a:off x="476247" y="4172607"/>
              <a:ext cx="400914" cy="199696"/>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8281042F-8E95-FD07-34D2-88CFC5310014}"/>
              </a:ext>
            </a:extLst>
          </p:cNvPr>
          <p:cNvSpPr txBox="1"/>
          <p:nvPr/>
        </p:nvSpPr>
        <p:spPr>
          <a:xfrm>
            <a:off x="476246" y="4521955"/>
            <a:ext cx="9429750" cy="260136"/>
          </a:xfrm>
          <a:prstGeom prst="rect">
            <a:avLst/>
          </a:prstGeom>
          <a:noFill/>
        </p:spPr>
        <p:txBody>
          <a:bodyPr wrap="square">
            <a:spAutoFit/>
          </a:bodyPr>
          <a:lstStyle/>
          <a:p>
            <a:pPr>
              <a:lnSpc>
                <a:spcPct val="107000"/>
              </a:lnSpc>
              <a:spcAft>
                <a:spcPts val="800"/>
              </a:spcAf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The superstructure elements of a build rank 7</a:t>
            </a:r>
            <a:r>
              <a:rPr lang="en-GB" sz="1100" baseline="30000">
                <a:effectLst/>
                <a:latin typeface="Segoe UI Historic" panose="020B0502040204020203" pitchFamily="34" charset="0"/>
                <a:ea typeface="Segoe UI Historic" panose="020B0502040204020203" pitchFamily="34" charset="0"/>
                <a:cs typeface="Segoe UI Historic" panose="020B0502040204020203" pitchFamily="34" charset="0"/>
              </a:rPr>
              <a:t>th</a:t>
            </a: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 out of the 8 categories, just behind roofs. </a:t>
            </a:r>
          </a:p>
        </p:txBody>
      </p:sp>
      <p:sp>
        <p:nvSpPr>
          <p:cNvPr id="13" name="TextBox 12">
            <a:extLst>
              <a:ext uri="{FF2B5EF4-FFF2-40B4-BE49-F238E27FC236}">
                <a16:creationId xmlns:a16="http://schemas.microsoft.com/office/drawing/2014/main" id="{D07A4E70-0BF5-721B-F388-7CBDCFAB09D6}"/>
              </a:ext>
            </a:extLst>
          </p:cNvPr>
          <p:cNvSpPr txBox="1"/>
          <p:nvPr/>
        </p:nvSpPr>
        <p:spPr>
          <a:xfrm>
            <a:off x="7441325" y="6509406"/>
            <a:ext cx="2827283" cy="230832"/>
          </a:xfrm>
          <a:prstGeom prst="rect">
            <a:avLst/>
          </a:prstGeom>
          <a:noFill/>
        </p:spPr>
        <p:txBody>
          <a:bodyPr wrap="square" rtlCol="0">
            <a:spAutoFit/>
          </a:bodyPr>
          <a:lstStyle/>
          <a:p>
            <a:r>
              <a:rPr lang="en-GB" sz="900">
                <a:latin typeface="Segoe UI Historic" panose="020B0502040204020203" pitchFamily="34" charset="0"/>
                <a:ea typeface="Segoe UI Historic" panose="020B0502040204020203" pitchFamily="34" charset="0"/>
                <a:cs typeface="Segoe UI Historic" panose="020B0502040204020203" pitchFamily="34" charset="0"/>
              </a:rPr>
              <a:t>*any movement of 0.1 is highlighted</a:t>
            </a:r>
          </a:p>
        </p:txBody>
      </p:sp>
      <p:pic>
        <p:nvPicPr>
          <p:cNvPr id="16" name="Picture 15">
            <a:extLst>
              <a:ext uri="{FF2B5EF4-FFF2-40B4-BE49-F238E27FC236}">
                <a16:creationId xmlns:a16="http://schemas.microsoft.com/office/drawing/2014/main" id="{E8756C86-681D-3E86-29AB-710741B1FAC6}"/>
              </a:ext>
            </a:extLst>
          </p:cNvPr>
          <p:cNvPicPr>
            <a:picLocks noChangeAspect="1"/>
          </p:cNvPicPr>
          <p:nvPr/>
        </p:nvPicPr>
        <p:blipFill rotWithShape="1">
          <a:blip r:embed="rId5"/>
          <a:srcRect l="6638" t="18950" r="21724" b="33885"/>
          <a:stretch/>
        </p:blipFill>
        <p:spPr>
          <a:xfrm>
            <a:off x="1108389" y="1797519"/>
            <a:ext cx="6881960" cy="2548677"/>
          </a:xfrm>
          <a:prstGeom prst="rect">
            <a:avLst/>
          </a:prstGeom>
        </p:spPr>
      </p:pic>
    </p:spTree>
    <p:extLst>
      <p:ext uri="{BB962C8B-B14F-4D97-AF65-F5344CB8AC3E}">
        <p14:creationId xmlns:p14="http://schemas.microsoft.com/office/powerpoint/2010/main" val="2192890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6FD2B106-31C7-446F-B4D3-C9EE8CEB5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1D7678B8-0AAC-460B-8CDB-C43156BB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EC983A-7FF2-49E8-96C2-FDAC32738F92}"/>
              </a:ext>
            </a:extLst>
          </p:cNvPr>
          <p:cNvSpPr>
            <a:spLocks noGrp="1"/>
          </p:cNvSpPr>
          <p:nvPr>
            <p:ph type="title"/>
          </p:nvPr>
        </p:nvSpPr>
        <p:spPr>
          <a:xfrm>
            <a:off x="1418403" y="1022545"/>
            <a:ext cx="5292727" cy="4242858"/>
          </a:xfrm>
        </p:spPr>
        <p:txBody>
          <a:bodyPr vert="horz" lIns="91440" tIns="45720" rIns="91440" bIns="45720" rtlCol="0" anchor="b">
            <a:normAutofit/>
          </a:bodyPr>
          <a:lstStyle/>
          <a:p>
            <a:r>
              <a:rPr lang="en-US" sz="8800" b="1" kern="1200">
                <a:solidFill>
                  <a:schemeClr val="tx1"/>
                </a:solidFill>
                <a:latin typeface="+mj-lt"/>
                <a:ea typeface="+mj-ea"/>
                <a:cs typeface="+mj-cs"/>
              </a:rPr>
              <a:t>Case studies</a:t>
            </a:r>
          </a:p>
        </p:txBody>
      </p:sp>
      <p:sp>
        <p:nvSpPr>
          <p:cNvPr id="39" name="Freeform 6">
            <a:extLst>
              <a:ext uri="{FF2B5EF4-FFF2-40B4-BE49-F238E27FC236}">
                <a16:creationId xmlns:a16="http://schemas.microsoft.com/office/drawing/2014/main" id="{1F0D9B0E-E48B-450C-9134-0435D96D0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02207" y="61344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rgbClr val="FFFFFF"/>
          </a:solidFill>
          <a:ln w="0">
            <a:noFill/>
            <a:prstDash val="solid"/>
            <a:round/>
            <a:headEnd/>
            <a:tailEnd/>
          </a:ln>
        </p:spPr>
      </p:sp>
      <p:pic>
        <p:nvPicPr>
          <p:cNvPr id="7" name="Graphic 6" descr="Work from home house with solid fill">
            <a:extLst>
              <a:ext uri="{FF2B5EF4-FFF2-40B4-BE49-F238E27FC236}">
                <a16:creationId xmlns:a16="http://schemas.microsoft.com/office/drawing/2014/main" id="{CAFD7A3F-23C6-1FCA-EB85-6B92366329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19394" y="2040389"/>
            <a:ext cx="2207171" cy="2207171"/>
          </a:xfrm>
          <a:prstGeom prst="rect">
            <a:avLst/>
          </a:prstGeom>
        </p:spPr>
      </p:pic>
    </p:spTree>
    <p:extLst>
      <p:ext uri="{BB962C8B-B14F-4D97-AF65-F5344CB8AC3E}">
        <p14:creationId xmlns:p14="http://schemas.microsoft.com/office/powerpoint/2010/main" val="2100065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lumMod val="65000"/>
                    <a:lumOff val="35000"/>
                  </a:prstClr>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Case studies</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E7B05C4C-796D-4F14-B51B-1141C6EA1545}"/>
              </a:ext>
            </a:extLst>
          </p:cNvPr>
          <p:cNvSpPr txBox="1"/>
          <p:nvPr/>
        </p:nvSpPr>
        <p:spPr>
          <a:xfrm>
            <a:off x="1788076" y="3187555"/>
            <a:ext cx="6379380" cy="2979726"/>
          </a:xfrm>
          <a:prstGeom prst="rect">
            <a:avLst/>
          </a:prstGeom>
          <a:solidFill>
            <a:srgbClr val="DAEDE8"/>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5C1D54"/>
                </a:solidFill>
                <a:effectLst/>
                <a:uLnTx/>
                <a:uFillTx/>
                <a:latin typeface="Segoe UI Historic" panose="020B0502040204020203" pitchFamily="34" charset="0"/>
                <a:ea typeface="Calibri" panose="020F0502020204030204" pitchFamily="34" charset="0"/>
                <a:cs typeface="Arial" panose="020B0604020202020204" pitchFamily="34" charset="0"/>
              </a:rPr>
              <a:t>Context</a:t>
            </a:r>
            <a:endParaRPr kumimoji="0" lang="en-GB" sz="1100" b="1" i="0" u="none" strike="noStrike" kern="1200" cap="none" spc="0" normalizeH="0" baseline="0" noProof="0">
              <a:ln>
                <a:noFill/>
              </a:ln>
              <a:solidFill>
                <a:srgbClr val="5C1D54"/>
              </a:solidFill>
              <a:effectLst/>
              <a:uLnTx/>
              <a:uFillTx/>
              <a:latin typeface="Segoe UI Historic" panose="020B0502040204020203"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Bricklayers on-site are a mix of subcontract gang and directly employed. All attended the brickwork masterclass and engaged which was visible through their listening and questioning. The bricklayers benefited greatly from being able to ask questions specific to the site.</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5C1D54"/>
                </a:solidFill>
                <a:effectLst/>
                <a:uLnTx/>
                <a:uFillTx/>
                <a:latin typeface="Segoe UI Historic" panose="020B0502040204020203" pitchFamily="34" charset="0"/>
                <a:ea typeface="Calibri" panose="020F0502020204030204" pitchFamily="34" charset="0"/>
                <a:cs typeface="Arial" panose="020B0604020202020204" pitchFamily="34" charset="0"/>
              </a:rPr>
              <a:t>Outcome and impact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The SM has seen an improvement in knowledge, especially in terms of the pointing up on ties inside (right depth and width). General behaviour has also improved, they take more pride in their work and in the site generally. They now clean the scaffold and turn the boards over as was suggested to keep them dry. </a:t>
            </a:r>
          </a:p>
          <a:p>
            <a:pPr lvl="0">
              <a:lnSpc>
                <a:spcPct val="107000"/>
              </a:lnSpc>
              <a:spcAft>
                <a:spcPts val="800"/>
              </a:spcAf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Their increased knowledge has improved the quality of their work. This is evident as the SM has noticed a decrease in the number of issues </a:t>
            </a:r>
            <a:r>
              <a:rPr lang="en-GB" sz="1100">
                <a:solidFill>
                  <a:srgbClr val="595959"/>
                </a:solidFill>
                <a:latin typeface="Segoe UI Historic" panose="020B0502040204020203" pitchFamily="34" charset="0"/>
                <a:ea typeface="Calibri" panose="020F0502020204030204" pitchFamily="34" charset="0"/>
                <a:cs typeface="Arial" panose="020B0604020202020204" pitchFamily="34" charset="0"/>
              </a:rPr>
              <a:t>on-site, </a:t>
            </a: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defects are believed to have reduced. This improvement has also had an impact on the SM workload.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The SM would very much recommend the brickwork masterclasses to others as </a:t>
            </a:r>
            <a:r>
              <a:rPr lang="en-GB" sz="1100">
                <a:solidFill>
                  <a:srgbClr val="595959"/>
                </a:solidFill>
                <a:latin typeface="Segoe UI Historic" panose="020B0502040204020203" pitchFamily="34" charset="0"/>
                <a:ea typeface="Calibri" panose="020F0502020204030204" pitchFamily="34" charset="0"/>
                <a:cs typeface="Arial" panose="020B0604020202020204" pitchFamily="34" charset="0"/>
              </a:rPr>
              <a:t>“</a:t>
            </a:r>
            <a:r>
              <a:rPr lang="en-GB" sz="1100" i="1" err="1">
                <a:solidFill>
                  <a:srgbClr val="595959"/>
                </a:solidFill>
                <a:latin typeface="Segoe UI Historic" panose="020B0502040204020203" pitchFamily="34" charset="0"/>
                <a:ea typeface="Calibri" panose="020F0502020204030204" pitchFamily="34" charset="0"/>
                <a:cs typeface="Arial" panose="020B0604020202020204" pitchFamily="34" charset="0"/>
              </a:rPr>
              <a:t>i</a:t>
            </a:r>
            <a:r>
              <a:rPr kumimoji="0" lang="en-GB" sz="1100" b="0" i="1"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t works</a:t>
            </a:r>
            <a:r>
              <a:rPr lang="en-GB" sz="1100">
                <a:solidFill>
                  <a:srgbClr val="595959"/>
                </a:solidFill>
                <a:latin typeface="Segoe UI Historic" panose="020B0502040204020203" pitchFamily="34" charset="0"/>
                <a:ea typeface="Calibri" panose="020F0502020204030204" pitchFamily="34" charset="0"/>
                <a:cs typeface="Arial" panose="020B0604020202020204" pitchFamily="34" charset="0"/>
              </a:rPr>
              <a:t>”.</a:t>
            </a:r>
            <a:endPar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endParaRPr>
          </a:p>
        </p:txBody>
      </p:sp>
      <p:pic>
        <p:nvPicPr>
          <p:cNvPr id="13" name="Graphic 12" descr="Magnifying glass with solid fill">
            <a:extLst>
              <a:ext uri="{FF2B5EF4-FFF2-40B4-BE49-F238E27FC236}">
                <a16:creationId xmlns:a16="http://schemas.microsoft.com/office/drawing/2014/main" id="{FA277ACE-7F06-4F8E-AFFD-0870648948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00948" y="4682313"/>
            <a:ext cx="1774506" cy="1774506"/>
          </a:xfrm>
          <a:prstGeom prst="rect">
            <a:avLst/>
          </a:prstGeom>
        </p:spPr>
      </p:pic>
      <p:pic>
        <p:nvPicPr>
          <p:cNvPr id="16" name="Graphic 15" descr="Building Brick Wall with solid fill">
            <a:extLst>
              <a:ext uri="{FF2B5EF4-FFF2-40B4-BE49-F238E27FC236}">
                <a16:creationId xmlns:a16="http://schemas.microsoft.com/office/drawing/2014/main" id="{E9587038-8B98-4B97-8EE1-92AA59BC8A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6246" y="3187555"/>
            <a:ext cx="1311830" cy="1311830"/>
          </a:xfrm>
          <a:prstGeom prst="rect">
            <a:avLst/>
          </a:prstGeom>
        </p:spPr>
      </p:pic>
      <p:sp>
        <p:nvSpPr>
          <p:cNvPr id="11" name="TextBox 10">
            <a:extLst>
              <a:ext uri="{FF2B5EF4-FFF2-40B4-BE49-F238E27FC236}">
                <a16:creationId xmlns:a16="http://schemas.microsoft.com/office/drawing/2014/main" id="{9BC7CC19-CFCD-2540-4EC3-B15CF233571D}"/>
              </a:ext>
            </a:extLst>
          </p:cNvPr>
          <p:cNvSpPr txBox="1"/>
          <p:nvPr/>
        </p:nvSpPr>
        <p:spPr>
          <a:xfrm>
            <a:off x="476246" y="1368084"/>
            <a:ext cx="9429750" cy="260136"/>
          </a:xfrm>
          <a:prstGeom prst="rect">
            <a:avLst/>
          </a:prstGeom>
          <a:noFill/>
        </p:spPr>
        <p:txBody>
          <a:bodyPr wrap="square">
            <a:spAutoFit/>
          </a:bodyPr>
          <a:lstStyle/>
          <a:p>
            <a:pPr>
              <a:lnSpc>
                <a:spcPct val="107000"/>
              </a:lnSpc>
              <a:spcAft>
                <a:spcPts val="800"/>
              </a:spcAft>
            </a:pPr>
            <a:r>
              <a:rPr lang="en-GB" sz="1100">
                <a:latin typeface="Segoe UI Historic" panose="020B0502040204020203" pitchFamily="34" charset="0"/>
                <a:ea typeface="Calibri" panose="020F0502020204030204" pitchFamily="34" charset="0"/>
                <a:cs typeface="Arial" panose="020B0604020202020204" pitchFamily="34" charset="0"/>
              </a:rPr>
              <a:t>The following pages detail four site case studies which include extracts from site Construction Quality Reviews.</a:t>
            </a:r>
          </a:p>
        </p:txBody>
      </p:sp>
      <p:sp>
        <p:nvSpPr>
          <p:cNvPr id="17" name="TextBox 16">
            <a:extLst>
              <a:ext uri="{FF2B5EF4-FFF2-40B4-BE49-F238E27FC236}">
                <a16:creationId xmlns:a16="http://schemas.microsoft.com/office/drawing/2014/main" id="{BD7CC2F2-5AC1-EB2A-ABA5-50017E4B3270}"/>
              </a:ext>
            </a:extLst>
          </p:cNvPr>
          <p:cNvSpPr txBox="1"/>
          <p:nvPr/>
        </p:nvSpPr>
        <p:spPr>
          <a:xfrm>
            <a:off x="476246" y="2555398"/>
            <a:ext cx="9753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lumMod val="65000"/>
                    <a:lumOff val="35000"/>
                  </a:prstClr>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Case study 1 - overview</a:t>
            </a:r>
          </a:p>
        </p:txBody>
      </p:sp>
      <p:cxnSp>
        <p:nvCxnSpPr>
          <p:cNvPr id="6" name="Straight Connector 5">
            <a:extLst>
              <a:ext uri="{FF2B5EF4-FFF2-40B4-BE49-F238E27FC236}">
                <a16:creationId xmlns:a16="http://schemas.microsoft.com/office/drawing/2014/main" id="{64E89680-3885-26C1-EA45-EEF61A9C5139}"/>
              </a:ext>
            </a:extLst>
          </p:cNvPr>
          <p:cNvCxnSpPr/>
          <p:nvPr/>
        </p:nvCxnSpPr>
        <p:spPr>
          <a:xfrm>
            <a:off x="476246" y="2441057"/>
            <a:ext cx="9429750"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185062E6-40CA-8C5A-83FA-79025B87AF5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Tree>
    <p:extLst>
      <p:ext uri="{BB962C8B-B14F-4D97-AF65-F5344CB8AC3E}">
        <p14:creationId xmlns:p14="http://schemas.microsoft.com/office/powerpoint/2010/main" val="2543317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lumMod val="65000"/>
                    <a:lumOff val="35000"/>
                  </a:prstClr>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Case study 1 – CQR (1)</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grpSp>
        <p:nvGrpSpPr>
          <p:cNvPr id="26" name="Group 25">
            <a:extLst>
              <a:ext uri="{FF2B5EF4-FFF2-40B4-BE49-F238E27FC236}">
                <a16:creationId xmlns:a16="http://schemas.microsoft.com/office/drawing/2014/main" id="{9FA4B5EA-2EB0-4112-8915-E50955CA9CCE}"/>
              </a:ext>
            </a:extLst>
          </p:cNvPr>
          <p:cNvGrpSpPr/>
          <p:nvPr/>
        </p:nvGrpSpPr>
        <p:grpSpPr>
          <a:xfrm>
            <a:off x="1279211" y="1319432"/>
            <a:ext cx="9839043" cy="369332"/>
            <a:chOff x="1590393" y="1280914"/>
            <a:chExt cx="9383707" cy="369332"/>
          </a:xfrm>
        </p:grpSpPr>
        <p:sp>
          <p:nvSpPr>
            <p:cNvPr id="9" name="TextBox 8">
              <a:extLst>
                <a:ext uri="{FF2B5EF4-FFF2-40B4-BE49-F238E27FC236}">
                  <a16:creationId xmlns:a16="http://schemas.microsoft.com/office/drawing/2014/main" id="{3C93D78A-5746-4A96-B3F3-A5115D7065B7}"/>
                </a:ext>
              </a:extLst>
            </p:cNvPr>
            <p:cNvSpPr txBox="1"/>
            <p:nvPr/>
          </p:nvSpPr>
          <p:spPr>
            <a:xfrm>
              <a:off x="1590393" y="1280914"/>
              <a:ext cx="34538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rPr>
                <a:t>2019 (pre-brickwork masterclass)</a:t>
              </a:r>
            </a:p>
          </p:txBody>
        </p:sp>
        <p:sp>
          <p:nvSpPr>
            <p:cNvPr id="11" name="TextBox 10">
              <a:extLst>
                <a:ext uri="{FF2B5EF4-FFF2-40B4-BE49-F238E27FC236}">
                  <a16:creationId xmlns:a16="http://schemas.microsoft.com/office/drawing/2014/main" id="{71FD09DF-6E52-4623-BB3F-06B67D2C4849}"/>
                </a:ext>
              </a:extLst>
            </p:cNvPr>
            <p:cNvSpPr txBox="1"/>
            <p:nvPr/>
          </p:nvSpPr>
          <p:spPr>
            <a:xfrm>
              <a:off x="7520253" y="1280914"/>
              <a:ext cx="34538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rPr>
                <a:t>2020 (post-brickwork masterclass)</a:t>
              </a:r>
            </a:p>
          </p:txBody>
        </p:sp>
      </p:grpSp>
      <p:cxnSp>
        <p:nvCxnSpPr>
          <p:cNvPr id="18" name="Straight Connector 17">
            <a:extLst>
              <a:ext uri="{FF2B5EF4-FFF2-40B4-BE49-F238E27FC236}">
                <a16:creationId xmlns:a16="http://schemas.microsoft.com/office/drawing/2014/main" id="{A366FC3B-9FDC-4DBF-A5F2-86E8F57570C9}"/>
              </a:ext>
            </a:extLst>
          </p:cNvPr>
          <p:cNvCxnSpPr/>
          <p:nvPr/>
        </p:nvCxnSpPr>
        <p:spPr>
          <a:xfrm>
            <a:off x="6027938" y="1318332"/>
            <a:ext cx="0" cy="5122416"/>
          </a:xfrm>
          <a:prstGeom prst="line">
            <a:avLst/>
          </a:prstGeom>
          <a:ln w="19050"/>
        </p:spPr>
        <p:style>
          <a:lnRef idx="1">
            <a:schemeClr val="accent2"/>
          </a:lnRef>
          <a:fillRef idx="0">
            <a:schemeClr val="accent2"/>
          </a:fillRef>
          <a:effectRef idx="0">
            <a:schemeClr val="accent2"/>
          </a:effectRef>
          <a:fontRef idx="minor">
            <a:schemeClr val="tx1"/>
          </a:fontRef>
        </p:style>
      </p:cxnSp>
      <p:grpSp>
        <p:nvGrpSpPr>
          <p:cNvPr id="33" name="Group 32">
            <a:extLst>
              <a:ext uri="{FF2B5EF4-FFF2-40B4-BE49-F238E27FC236}">
                <a16:creationId xmlns:a16="http://schemas.microsoft.com/office/drawing/2014/main" id="{AA9F7C74-FE16-4D64-9EA5-2EFFB95BDC2A}"/>
              </a:ext>
            </a:extLst>
          </p:cNvPr>
          <p:cNvGrpSpPr/>
          <p:nvPr/>
        </p:nvGrpSpPr>
        <p:grpSpPr>
          <a:xfrm>
            <a:off x="1458517" y="3860585"/>
            <a:ext cx="3293603" cy="1591323"/>
            <a:chOff x="1189612" y="1837674"/>
            <a:chExt cx="3204835" cy="1207361"/>
          </a:xfrm>
        </p:grpSpPr>
        <p:grpSp>
          <p:nvGrpSpPr>
            <p:cNvPr id="13" name="Group 12">
              <a:extLst>
                <a:ext uri="{FF2B5EF4-FFF2-40B4-BE49-F238E27FC236}">
                  <a16:creationId xmlns:a16="http://schemas.microsoft.com/office/drawing/2014/main" id="{BF32D292-007B-4E07-93A6-A06760FD4A6E}"/>
                </a:ext>
              </a:extLst>
            </p:cNvPr>
            <p:cNvGrpSpPr/>
            <p:nvPr/>
          </p:nvGrpSpPr>
          <p:grpSpPr>
            <a:xfrm>
              <a:off x="1261920" y="1837674"/>
              <a:ext cx="3132527" cy="1207361"/>
              <a:chOff x="613850" y="1988596"/>
              <a:chExt cx="3064275" cy="1127466"/>
            </a:xfrm>
          </p:grpSpPr>
          <p:pic>
            <p:nvPicPr>
              <p:cNvPr id="3" name="Picture 2">
                <a:extLst>
                  <a:ext uri="{FF2B5EF4-FFF2-40B4-BE49-F238E27FC236}">
                    <a16:creationId xmlns:a16="http://schemas.microsoft.com/office/drawing/2014/main" id="{927BD4BE-BAF9-49CB-9B6C-566DA7A52521}"/>
                  </a:ext>
                </a:extLst>
              </p:cNvPr>
              <p:cNvPicPr>
                <a:picLocks noChangeAspect="1"/>
              </p:cNvPicPr>
              <p:nvPr/>
            </p:nvPicPr>
            <p:blipFill rotWithShape="1">
              <a:blip r:embed="rId3"/>
              <a:srcRect l="30146" t="40259" r="50522" b="43301"/>
              <a:stretch/>
            </p:blipFill>
            <p:spPr>
              <a:xfrm>
                <a:off x="613850" y="1988597"/>
                <a:ext cx="2357022" cy="1127465"/>
              </a:xfrm>
              <a:prstGeom prst="rect">
                <a:avLst/>
              </a:prstGeom>
            </p:spPr>
          </p:pic>
          <p:pic>
            <p:nvPicPr>
              <p:cNvPr id="14" name="Picture 13">
                <a:extLst>
                  <a:ext uri="{FF2B5EF4-FFF2-40B4-BE49-F238E27FC236}">
                    <a16:creationId xmlns:a16="http://schemas.microsoft.com/office/drawing/2014/main" id="{DA33E25A-A355-4E6F-8143-9078D0EB1178}"/>
                  </a:ext>
                </a:extLst>
              </p:cNvPr>
              <p:cNvPicPr>
                <a:picLocks noChangeAspect="1"/>
              </p:cNvPicPr>
              <p:nvPr/>
            </p:nvPicPr>
            <p:blipFill rotWithShape="1">
              <a:blip r:embed="rId3"/>
              <a:srcRect l="62380" t="40259" r="31189" b="43301"/>
              <a:stretch/>
            </p:blipFill>
            <p:spPr>
              <a:xfrm>
                <a:off x="2894121" y="1988596"/>
                <a:ext cx="784004" cy="1127465"/>
              </a:xfrm>
              <a:prstGeom prst="rect">
                <a:avLst/>
              </a:prstGeom>
            </p:spPr>
          </p:pic>
        </p:grpSp>
        <p:cxnSp>
          <p:nvCxnSpPr>
            <p:cNvPr id="28" name="Straight Connector 27">
              <a:extLst>
                <a:ext uri="{FF2B5EF4-FFF2-40B4-BE49-F238E27FC236}">
                  <a16:creationId xmlns:a16="http://schemas.microsoft.com/office/drawing/2014/main" id="{BF195917-CE15-4CF0-A0DF-B457B3421852}"/>
                </a:ext>
              </a:extLst>
            </p:cNvPr>
            <p:cNvCxnSpPr>
              <a:cxnSpLocks/>
            </p:cNvCxnSpPr>
            <p:nvPr/>
          </p:nvCxnSpPr>
          <p:spPr>
            <a:xfrm>
              <a:off x="1189612" y="2370331"/>
              <a:ext cx="2873217" cy="0"/>
            </a:xfrm>
            <a:prstGeom prst="line">
              <a:avLst/>
            </a:prstGeom>
            <a:ln w="19050"/>
          </p:spPr>
          <p:style>
            <a:lnRef idx="1">
              <a:schemeClr val="accent3"/>
            </a:lnRef>
            <a:fillRef idx="0">
              <a:schemeClr val="accent3"/>
            </a:fillRef>
            <a:effectRef idx="0">
              <a:schemeClr val="accent3"/>
            </a:effectRef>
            <a:fontRef idx="minor">
              <a:schemeClr val="tx1"/>
            </a:fontRef>
          </p:style>
        </p:cxnSp>
      </p:grpSp>
      <p:grpSp>
        <p:nvGrpSpPr>
          <p:cNvPr id="35" name="Group 34">
            <a:extLst>
              <a:ext uri="{FF2B5EF4-FFF2-40B4-BE49-F238E27FC236}">
                <a16:creationId xmlns:a16="http://schemas.microsoft.com/office/drawing/2014/main" id="{E859E5FB-21DF-46F9-9252-91B59B5E33E7}"/>
              </a:ext>
            </a:extLst>
          </p:cNvPr>
          <p:cNvGrpSpPr/>
          <p:nvPr/>
        </p:nvGrpSpPr>
        <p:grpSpPr>
          <a:xfrm>
            <a:off x="7035372" y="3595907"/>
            <a:ext cx="4719639" cy="2417409"/>
            <a:chOff x="7373704" y="1837674"/>
            <a:chExt cx="4331704" cy="1890945"/>
          </a:xfrm>
        </p:grpSpPr>
        <p:sp>
          <p:nvSpPr>
            <p:cNvPr id="20" name="TextBox 19">
              <a:extLst>
                <a:ext uri="{FF2B5EF4-FFF2-40B4-BE49-F238E27FC236}">
                  <a16:creationId xmlns:a16="http://schemas.microsoft.com/office/drawing/2014/main" id="{5AD37C39-0C5F-4EB5-A52B-D0221FD60A86}"/>
                </a:ext>
              </a:extLst>
            </p:cNvPr>
            <p:cNvSpPr txBox="1"/>
            <p:nvPr/>
          </p:nvSpPr>
          <p:spPr>
            <a:xfrm>
              <a:off x="11082150" y="2138197"/>
              <a:ext cx="6232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47E3A"/>
                  </a:solidFill>
                  <a:effectLst/>
                  <a:uLnTx/>
                  <a:uFillTx/>
                  <a:latin typeface="Calibri" panose="020F0502020204030204"/>
                  <a:ea typeface="+mn-ea"/>
                  <a:cs typeface="+mn-cs"/>
                </a:rPr>
                <a:t>+1</a:t>
              </a:r>
            </a:p>
          </p:txBody>
        </p:sp>
        <p:grpSp>
          <p:nvGrpSpPr>
            <p:cNvPr id="34" name="Group 33">
              <a:extLst>
                <a:ext uri="{FF2B5EF4-FFF2-40B4-BE49-F238E27FC236}">
                  <a16:creationId xmlns:a16="http://schemas.microsoft.com/office/drawing/2014/main" id="{E0411736-1229-4B89-A2FA-D754A8B3861D}"/>
                </a:ext>
              </a:extLst>
            </p:cNvPr>
            <p:cNvGrpSpPr/>
            <p:nvPr/>
          </p:nvGrpSpPr>
          <p:grpSpPr>
            <a:xfrm>
              <a:off x="7373704" y="1837674"/>
              <a:ext cx="3664844" cy="1890945"/>
              <a:chOff x="7368466" y="1837674"/>
              <a:chExt cx="3645665" cy="1890945"/>
            </a:xfrm>
          </p:grpSpPr>
          <p:grpSp>
            <p:nvGrpSpPr>
              <p:cNvPr id="15" name="Group 14">
                <a:extLst>
                  <a:ext uri="{FF2B5EF4-FFF2-40B4-BE49-F238E27FC236}">
                    <a16:creationId xmlns:a16="http://schemas.microsoft.com/office/drawing/2014/main" id="{5FF21F05-254E-4F3A-819D-E92F9D5DA81A}"/>
                  </a:ext>
                </a:extLst>
              </p:cNvPr>
              <p:cNvGrpSpPr/>
              <p:nvPr/>
            </p:nvGrpSpPr>
            <p:grpSpPr>
              <a:xfrm>
                <a:off x="7368466" y="1837674"/>
                <a:ext cx="3645665" cy="1890945"/>
                <a:chOff x="5566299" y="1988596"/>
                <a:chExt cx="3645665" cy="1890945"/>
              </a:xfrm>
            </p:grpSpPr>
            <p:pic>
              <p:nvPicPr>
                <p:cNvPr id="12" name="Picture 11">
                  <a:extLst>
                    <a:ext uri="{FF2B5EF4-FFF2-40B4-BE49-F238E27FC236}">
                      <a16:creationId xmlns:a16="http://schemas.microsoft.com/office/drawing/2014/main" id="{01FA0EC1-99E9-4612-BFAB-46CC37010461}"/>
                    </a:ext>
                  </a:extLst>
                </p:cNvPr>
                <p:cNvPicPr>
                  <a:picLocks noChangeAspect="1"/>
                </p:cNvPicPr>
                <p:nvPr/>
              </p:nvPicPr>
              <p:blipFill rotWithShape="1">
                <a:blip r:embed="rId4"/>
                <a:srcRect l="25121" t="31198" r="55243" b="46408"/>
                <a:stretch/>
              </p:blipFill>
              <p:spPr>
                <a:xfrm>
                  <a:off x="5566299" y="1988597"/>
                  <a:ext cx="2947578" cy="1890944"/>
                </a:xfrm>
                <a:prstGeom prst="rect">
                  <a:avLst/>
                </a:prstGeom>
              </p:spPr>
            </p:pic>
            <p:pic>
              <p:nvPicPr>
                <p:cNvPr id="16" name="Picture 15">
                  <a:extLst>
                    <a:ext uri="{FF2B5EF4-FFF2-40B4-BE49-F238E27FC236}">
                      <a16:creationId xmlns:a16="http://schemas.microsoft.com/office/drawing/2014/main" id="{8FC67070-F462-47A6-8AF7-EEB0E07DC0C5}"/>
                    </a:ext>
                  </a:extLst>
                </p:cNvPr>
                <p:cNvPicPr>
                  <a:picLocks noChangeAspect="1"/>
                </p:cNvPicPr>
                <p:nvPr/>
              </p:nvPicPr>
              <p:blipFill rotWithShape="1">
                <a:blip r:embed="rId4"/>
                <a:srcRect l="65930" t="31198" r="27467" b="46408"/>
                <a:stretch/>
              </p:blipFill>
              <p:spPr>
                <a:xfrm>
                  <a:off x="8220721" y="1988596"/>
                  <a:ext cx="991243" cy="1890944"/>
                </a:xfrm>
                <a:prstGeom prst="rect">
                  <a:avLst/>
                </a:prstGeom>
              </p:spPr>
            </p:pic>
          </p:grpSp>
          <p:cxnSp>
            <p:nvCxnSpPr>
              <p:cNvPr id="31" name="Straight Connector 30">
                <a:extLst>
                  <a:ext uri="{FF2B5EF4-FFF2-40B4-BE49-F238E27FC236}">
                    <a16:creationId xmlns:a16="http://schemas.microsoft.com/office/drawing/2014/main" id="{78E2796E-1420-4C80-B92C-457B2A1CF0FA}"/>
                  </a:ext>
                </a:extLst>
              </p:cNvPr>
              <p:cNvCxnSpPr>
                <a:cxnSpLocks/>
              </p:cNvCxnSpPr>
              <p:nvPr/>
            </p:nvCxnSpPr>
            <p:spPr>
              <a:xfrm>
                <a:off x="7368466" y="2407317"/>
                <a:ext cx="3149927" cy="0"/>
              </a:xfrm>
              <a:prstGeom prst="line">
                <a:avLst/>
              </a:prstGeom>
              <a:ln w="19050"/>
            </p:spPr>
            <p:style>
              <a:lnRef idx="1">
                <a:schemeClr val="accent3"/>
              </a:lnRef>
              <a:fillRef idx="0">
                <a:schemeClr val="accent3"/>
              </a:fillRef>
              <a:effectRef idx="0">
                <a:schemeClr val="accent3"/>
              </a:effectRef>
              <a:fontRef idx="minor">
                <a:schemeClr val="tx1"/>
              </a:fontRef>
            </p:style>
          </p:cxnSp>
        </p:grpSp>
        <p:sp>
          <p:nvSpPr>
            <p:cNvPr id="19" name="Arrow: Right 18">
              <a:extLst>
                <a:ext uri="{FF2B5EF4-FFF2-40B4-BE49-F238E27FC236}">
                  <a16:creationId xmlns:a16="http://schemas.microsoft.com/office/drawing/2014/main" id="{D461E153-C848-424A-BE52-8CCCDDDAA64C}"/>
                </a:ext>
              </a:extLst>
            </p:cNvPr>
            <p:cNvSpPr/>
            <p:nvPr/>
          </p:nvSpPr>
          <p:spPr>
            <a:xfrm rot="16200000">
              <a:off x="10821737" y="2151302"/>
              <a:ext cx="133158" cy="25163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5" name="Group 44">
            <a:extLst>
              <a:ext uri="{FF2B5EF4-FFF2-40B4-BE49-F238E27FC236}">
                <a16:creationId xmlns:a16="http://schemas.microsoft.com/office/drawing/2014/main" id="{E6963611-54FD-43E6-8B56-52FB5BDA1328}"/>
              </a:ext>
            </a:extLst>
          </p:cNvPr>
          <p:cNvGrpSpPr/>
          <p:nvPr/>
        </p:nvGrpSpPr>
        <p:grpSpPr>
          <a:xfrm>
            <a:off x="6385693" y="1895836"/>
            <a:ext cx="5391894" cy="1040251"/>
            <a:chOff x="6247965" y="4668028"/>
            <a:chExt cx="5391894" cy="1040251"/>
          </a:xfrm>
        </p:grpSpPr>
        <p:sp>
          <p:nvSpPr>
            <p:cNvPr id="36" name="TextBox 35">
              <a:extLst>
                <a:ext uri="{FF2B5EF4-FFF2-40B4-BE49-F238E27FC236}">
                  <a16:creationId xmlns:a16="http://schemas.microsoft.com/office/drawing/2014/main" id="{89B6C309-FD44-471C-8AFB-B083CBBF3286}"/>
                </a:ext>
              </a:extLst>
            </p:cNvPr>
            <p:cNvSpPr txBox="1"/>
            <p:nvPr/>
          </p:nvSpPr>
          <p:spPr>
            <a:xfrm>
              <a:off x="6247965" y="4668028"/>
              <a:ext cx="5391894" cy="305918"/>
            </a:xfrm>
            <a:prstGeom prst="rect">
              <a:avLst/>
            </a:prstGeom>
            <a:solidFill>
              <a:srgbClr val="DAEDE8"/>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NHBC Site Assessment (post-brickwork masterclass)</a:t>
              </a:r>
            </a:p>
          </p:txBody>
        </p:sp>
        <p:sp>
          <p:nvSpPr>
            <p:cNvPr id="37" name="TextBox 36">
              <a:extLst>
                <a:ext uri="{FF2B5EF4-FFF2-40B4-BE49-F238E27FC236}">
                  <a16:creationId xmlns:a16="http://schemas.microsoft.com/office/drawing/2014/main" id="{3E9F1E9F-8B6D-43F7-9D43-9D2E4FE43D2F}"/>
                </a:ext>
              </a:extLst>
            </p:cNvPr>
            <p:cNvSpPr txBox="1"/>
            <p:nvPr/>
          </p:nvSpPr>
          <p:spPr>
            <a:xfrm>
              <a:off x="7150526" y="5080521"/>
              <a:ext cx="4489333" cy="575607"/>
            </a:xfrm>
            <a:prstGeom prst="rect">
              <a:avLst/>
            </a:prstGeom>
            <a:solidFill>
              <a:srgbClr val="DAEDE8"/>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Good</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Meets NHBC Standards and Building Regulations</a:t>
              </a:r>
            </a:p>
          </p:txBody>
        </p:sp>
        <p:pic>
          <p:nvPicPr>
            <p:cNvPr id="39" name="Graphic 38" descr="Badge 4 with solid fill">
              <a:extLst>
                <a:ext uri="{FF2B5EF4-FFF2-40B4-BE49-F238E27FC236}">
                  <a16:creationId xmlns:a16="http://schemas.microsoft.com/office/drawing/2014/main" id="{C3C6336A-1898-45F6-B8F8-C0C1A82F08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29777" y="5014778"/>
              <a:ext cx="693501" cy="693501"/>
            </a:xfrm>
            <a:prstGeom prst="rect">
              <a:avLst/>
            </a:prstGeom>
          </p:spPr>
        </p:pic>
      </p:grpSp>
      <p:grpSp>
        <p:nvGrpSpPr>
          <p:cNvPr id="44" name="Group 43">
            <a:extLst>
              <a:ext uri="{FF2B5EF4-FFF2-40B4-BE49-F238E27FC236}">
                <a16:creationId xmlns:a16="http://schemas.microsoft.com/office/drawing/2014/main" id="{01933FDD-8311-47C5-8EE3-D9407890669B}"/>
              </a:ext>
            </a:extLst>
          </p:cNvPr>
          <p:cNvGrpSpPr/>
          <p:nvPr/>
        </p:nvGrpSpPr>
        <p:grpSpPr>
          <a:xfrm>
            <a:off x="296473" y="1895836"/>
            <a:ext cx="5391894" cy="1185718"/>
            <a:chOff x="380657" y="4668028"/>
            <a:chExt cx="5391894" cy="1185718"/>
          </a:xfrm>
        </p:grpSpPr>
        <p:sp>
          <p:nvSpPr>
            <p:cNvPr id="40" name="TextBox 39">
              <a:extLst>
                <a:ext uri="{FF2B5EF4-FFF2-40B4-BE49-F238E27FC236}">
                  <a16:creationId xmlns:a16="http://schemas.microsoft.com/office/drawing/2014/main" id="{295B848B-89F3-46AA-94C2-32AD8CD66657}"/>
                </a:ext>
              </a:extLst>
            </p:cNvPr>
            <p:cNvSpPr txBox="1"/>
            <p:nvPr/>
          </p:nvSpPr>
          <p:spPr>
            <a:xfrm>
              <a:off x="380657" y="4668028"/>
              <a:ext cx="5391894" cy="305918"/>
            </a:xfrm>
            <a:prstGeom prst="rect">
              <a:avLst/>
            </a:prstGeom>
            <a:solidFill>
              <a:srgbClr val="DAEDE8"/>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NHBC Site Assessment (pre-brickwork masterclass)</a:t>
              </a:r>
            </a:p>
          </p:txBody>
        </p:sp>
        <p:sp>
          <p:nvSpPr>
            <p:cNvPr id="41" name="TextBox 40">
              <a:extLst>
                <a:ext uri="{FF2B5EF4-FFF2-40B4-BE49-F238E27FC236}">
                  <a16:creationId xmlns:a16="http://schemas.microsoft.com/office/drawing/2014/main" id="{5B7B2036-8A35-45BA-A670-F466DBB3F6F2}"/>
                </a:ext>
              </a:extLst>
            </p:cNvPr>
            <p:cNvSpPr txBox="1"/>
            <p:nvPr/>
          </p:nvSpPr>
          <p:spPr>
            <a:xfrm>
              <a:off x="1283218" y="5080521"/>
              <a:ext cx="4489333" cy="773225"/>
            </a:xfrm>
            <a:prstGeom prst="rect">
              <a:avLst/>
            </a:prstGeom>
            <a:solidFill>
              <a:srgbClr val="DAEDE8"/>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Requires Improvement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Some minor non-compliance(s) with NHBC Standards and/or Building Regulations</a:t>
              </a:r>
            </a:p>
          </p:txBody>
        </p:sp>
        <p:pic>
          <p:nvPicPr>
            <p:cNvPr id="43" name="Graphic 42" descr="Badge 3 with solid fill">
              <a:extLst>
                <a:ext uri="{FF2B5EF4-FFF2-40B4-BE49-F238E27FC236}">
                  <a16:creationId xmlns:a16="http://schemas.microsoft.com/office/drawing/2014/main" id="{328DBFF6-0BFB-4B07-90EB-15C1C3E336C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4094" y="5080521"/>
              <a:ext cx="699115" cy="699115"/>
            </a:xfrm>
            <a:prstGeom prst="rect">
              <a:avLst/>
            </a:prstGeom>
          </p:spPr>
        </p:pic>
      </p:grpSp>
      <p:pic>
        <p:nvPicPr>
          <p:cNvPr id="42" name="Picture 41">
            <a:extLst>
              <a:ext uri="{FF2B5EF4-FFF2-40B4-BE49-F238E27FC236}">
                <a16:creationId xmlns:a16="http://schemas.microsoft.com/office/drawing/2014/main" id="{76CEEFAE-BF00-AF0E-E2E4-83C90BB61F4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Tree>
    <p:extLst>
      <p:ext uri="{BB962C8B-B14F-4D97-AF65-F5344CB8AC3E}">
        <p14:creationId xmlns:p14="http://schemas.microsoft.com/office/powerpoint/2010/main" val="1502733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lumMod val="65000"/>
                    <a:lumOff val="35000"/>
                  </a:prstClr>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Case study 1 – CQR (2)</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0000FB02-2A76-45C9-BA75-7E9C08E0337C}"/>
              </a:ext>
            </a:extLst>
          </p:cNvPr>
          <p:cNvPicPr>
            <a:picLocks noChangeAspect="1"/>
          </p:cNvPicPr>
          <p:nvPr/>
        </p:nvPicPr>
        <p:blipFill rotWithShape="1">
          <a:blip r:embed="rId3"/>
          <a:srcRect l="29345" t="31843" r="30243" b="53924"/>
          <a:stretch/>
        </p:blipFill>
        <p:spPr>
          <a:xfrm>
            <a:off x="528866" y="1926906"/>
            <a:ext cx="4927107" cy="976089"/>
          </a:xfrm>
          <a:prstGeom prst="rect">
            <a:avLst/>
          </a:prstGeom>
        </p:spPr>
      </p:pic>
      <p:cxnSp>
        <p:nvCxnSpPr>
          <p:cNvPr id="27" name="Straight Connector 26">
            <a:extLst>
              <a:ext uri="{FF2B5EF4-FFF2-40B4-BE49-F238E27FC236}">
                <a16:creationId xmlns:a16="http://schemas.microsoft.com/office/drawing/2014/main" id="{39870961-94A7-426D-ACDB-7C4686F4336C}"/>
              </a:ext>
            </a:extLst>
          </p:cNvPr>
          <p:cNvCxnSpPr/>
          <p:nvPr/>
        </p:nvCxnSpPr>
        <p:spPr>
          <a:xfrm>
            <a:off x="5859262" y="1309454"/>
            <a:ext cx="0" cy="5122416"/>
          </a:xfrm>
          <a:prstGeom prst="line">
            <a:avLst/>
          </a:prstGeom>
          <a:ln w="19050"/>
        </p:spPr>
        <p:style>
          <a:lnRef idx="1">
            <a:schemeClr val="accent2"/>
          </a:lnRef>
          <a:fillRef idx="0">
            <a:schemeClr val="accent2"/>
          </a:fillRef>
          <a:effectRef idx="0">
            <a:schemeClr val="accent2"/>
          </a:effectRef>
          <a:fontRef idx="minor">
            <a:schemeClr val="tx1"/>
          </a:fontRef>
        </p:style>
      </p:cxnSp>
      <p:grpSp>
        <p:nvGrpSpPr>
          <p:cNvPr id="28" name="Group 27">
            <a:extLst>
              <a:ext uri="{FF2B5EF4-FFF2-40B4-BE49-F238E27FC236}">
                <a16:creationId xmlns:a16="http://schemas.microsoft.com/office/drawing/2014/main" id="{1FF6CDD5-8D62-420D-83E0-6F5B748F0BD9}"/>
              </a:ext>
            </a:extLst>
          </p:cNvPr>
          <p:cNvGrpSpPr/>
          <p:nvPr/>
        </p:nvGrpSpPr>
        <p:grpSpPr>
          <a:xfrm>
            <a:off x="1156905" y="1320455"/>
            <a:ext cx="9300328" cy="375280"/>
            <a:chOff x="1590393" y="1280914"/>
            <a:chExt cx="9823634" cy="375280"/>
          </a:xfrm>
        </p:grpSpPr>
        <p:sp>
          <p:nvSpPr>
            <p:cNvPr id="29" name="TextBox 28">
              <a:extLst>
                <a:ext uri="{FF2B5EF4-FFF2-40B4-BE49-F238E27FC236}">
                  <a16:creationId xmlns:a16="http://schemas.microsoft.com/office/drawing/2014/main" id="{F89DCE42-8441-4A62-9F3F-D0473A4A5B38}"/>
                </a:ext>
              </a:extLst>
            </p:cNvPr>
            <p:cNvSpPr txBox="1"/>
            <p:nvPr/>
          </p:nvSpPr>
          <p:spPr>
            <a:xfrm>
              <a:off x="1590393" y="1280914"/>
              <a:ext cx="36333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rPr>
                <a:t>2019 (pre-brickwork masterclass)</a:t>
              </a:r>
            </a:p>
          </p:txBody>
        </p:sp>
        <p:sp>
          <p:nvSpPr>
            <p:cNvPr id="30" name="TextBox 29">
              <a:extLst>
                <a:ext uri="{FF2B5EF4-FFF2-40B4-BE49-F238E27FC236}">
                  <a16:creationId xmlns:a16="http://schemas.microsoft.com/office/drawing/2014/main" id="{FF88EB0C-4A4B-4925-A9E5-57914AF49C27}"/>
                </a:ext>
              </a:extLst>
            </p:cNvPr>
            <p:cNvSpPr txBox="1"/>
            <p:nvPr/>
          </p:nvSpPr>
          <p:spPr>
            <a:xfrm>
              <a:off x="7632825" y="1286862"/>
              <a:ext cx="37812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rPr>
                <a:t>2020 (post-brickwork masterclass)</a:t>
              </a:r>
            </a:p>
          </p:txBody>
        </p:sp>
      </p:grpSp>
      <p:sp>
        <p:nvSpPr>
          <p:cNvPr id="4" name="Rectangle 3">
            <a:extLst>
              <a:ext uri="{FF2B5EF4-FFF2-40B4-BE49-F238E27FC236}">
                <a16:creationId xmlns:a16="http://schemas.microsoft.com/office/drawing/2014/main" id="{D7A31164-6AD5-4496-9A1A-CEB5F4FC6012}"/>
              </a:ext>
            </a:extLst>
          </p:cNvPr>
          <p:cNvSpPr/>
          <p:nvPr/>
        </p:nvSpPr>
        <p:spPr>
          <a:xfrm>
            <a:off x="8288225" y="3888418"/>
            <a:ext cx="266888" cy="79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BDB28353-23E9-41C3-1630-3D00BEF298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grpSp>
        <p:nvGrpSpPr>
          <p:cNvPr id="12" name="Group 11">
            <a:extLst>
              <a:ext uri="{FF2B5EF4-FFF2-40B4-BE49-F238E27FC236}">
                <a16:creationId xmlns:a16="http://schemas.microsoft.com/office/drawing/2014/main" id="{C697B65E-3DBF-505C-1347-172695C568FC}"/>
              </a:ext>
            </a:extLst>
          </p:cNvPr>
          <p:cNvGrpSpPr/>
          <p:nvPr/>
        </p:nvGrpSpPr>
        <p:grpSpPr>
          <a:xfrm>
            <a:off x="6140387" y="1961693"/>
            <a:ext cx="4829452" cy="2423601"/>
            <a:chOff x="6140387" y="1961693"/>
            <a:chExt cx="4829452" cy="2423601"/>
          </a:xfrm>
        </p:grpSpPr>
        <p:grpSp>
          <p:nvGrpSpPr>
            <p:cNvPr id="8" name="Group 7">
              <a:extLst>
                <a:ext uri="{FF2B5EF4-FFF2-40B4-BE49-F238E27FC236}">
                  <a16:creationId xmlns:a16="http://schemas.microsoft.com/office/drawing/2014/main" id="{919BB86C-E7CB-8437-9AE3-A83607BE81D1}"/>
                </a:ext>
              </a:extLst>
            </p:cNvPr>
            <p:cNvGrpSpPr/>
            <p:nvPr/>
          </p:nvGrpSpPr>
          <p:grpSpPr>
            <a:xfrm>
              <a:off x="6140387" y="1961693"/>
              <a:ext cx="4829452" cy="2423601"/>
              <a:chOff x="6140387" y="1961693"/>
              <a:chExt cx="4829452" cy="2423601"/>
            </a:xfrm>
          </p:grpSpPr>
          <p:grpSp>
            <p:nvGrpSpPr>
              <p:cNvPr id="6" name="Group 5">
                <a:extLst>
                  <a:ext uri="{FF2B5EF4-FFF2-40B4-BE49-F238E27FC236}">
                    <a16:creationId xmlns:a16="http://schemas.microsoft.com/office/drawing/2014/main" id="{B8799579-1F65-4345-DC7F-C06042A817E5}"/>
                  </a:ext>
                </a:extLst>
              </p:cNvPr>
              <p:cNvGrpSpPr/>
              <p:nvPr/>
            </p:nvGrpSpPr>
            <p:grpSpPr>
              <a:xfrm>
                <a:off x="6140387" y="1961693"/>
                <a:ext cx="4829452" cy="2423601"/>
                <a:chOff x="6140387" y="1961693"/>
                <a:chExt cx="4829452" cy="2423601"/>
              </a:xfrm>
            </p:grpSpPr>
            <p:pic>
              <p:nvPicPr>
                <p:cNvPr id="26" name="Picture 25">
                  <a:extLst>
                    <a:ext uri="{FF2B5EF4-FFF2-40B4-BE49-F238E27FC236}">
                      <a16:creationId xmlns:a16="http://schemas.microsoft.com/office/drawing/2014/main" id="{2B40DA6A-74B4-46B1-BBC0-019B365716D3}"/>
                    </a:ext>
                  </a:extLst>
                </p:cNvPr>
                <p:cNvPicPr>
                  <a:picLocks noChangeAspect="1"/>
                </p:cNvPicPr>
                <p:nvPr/>
              </p:nvPicPr>
              <p:blipFill rotWithShape="1">
                <a:blip r:embed="rId5"/>
                <a:srcRect l="29418" t="23432" r="30971" b="41229"/>
                <a:stretch/>
              </p:blipFill>
              <p:spPr>
                <a:xfrm>
                  <a:off x="6140387" y="1961693"/>
                  <a:ext cx="4829452" cy="2423601"/>
                </a:xfrm>
                <a:prstGeom prst="rect">
                  <a:avLst/>
                </a:prstGeom>
              </p:spPr>
            </p:pic>
            <p:sp>
              <p:nvSpPr>
                <p:cNvPr id="2" name="Rectangle 1">
                  <a:extLst>
                    <a:ext uri="{FF2B5EF4-FFF2-40B4-BE49-F238E27FC236}">
                      <a16:creationId xmlns:a16="http://schemas.microsoft.com/office/drawing/2014/main" id="{B52F7F47-052D-4617-B177-44D5748E1645}"/>
                    </a:ext>
                  </a:extLst>
                </p:cNvPr>
                <p:cNvSpPr/>
                <p:nvPr/>
              </p:nvSpPr>
              <p:spPr>
                <a:xfrm>
                  <a:off x="6262552" y="2784530"/>
                  <a:ext cx="2423604" cy="506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Rectangle 2">
                <a:extLst>
                  <a:ext uri="{FF2B5EF4-FFF2-40B4-BE49-F238E27FC236}">
                    <a16:creationId xmlns:a16="http://schemas.microsoft.com/office/drawing/2014/main" id="{33D2CE9E-6794-424E-8888-54B109EF3C07}"/>
                  </a:ext>
                </a:extLst>
              </p:cNvPr>
              <p:cNvSpPr/>
              <p:nvPr/>
            </p:nvSpPr>
            <p:spPr>
              <a:xfrm>
                <a:off x="7983765" y="3615616"/>
                <a:ext cx="683579" cy="139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Rectangle 10">
              <a:extLst>
                <a:ext uri="{FF2B5EF4-FFF2-40B4-BE49-F238E27FC236}">
                  <a16:creationId xmlns:a16="http://schemas.microsoft.com/office/drawing/2014/main" id="{853A1186-3F9D-134B-206A-EFB279A79707}"/>
                </a:ext>
              </a:extLst>
            </p:cNvPr>
            <p:cNvSpPr/>
            <p:nvPr/>
          </p:nvSpPr>
          <p:spPr>
            <a:xfrm>
              <a:off x="8443609" y="4051440"/>
              <a:ext cx="233463" cy="79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172605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lumMod val="65000"/>
                    <a:lumOff val="35000"/>
                  </a:prstClr>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Case study 2 - overview</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E7B05C4C-796D-4F14-B51B-1141C6EA1545}"/>
              </a:ext>
            </a:extLst>
          </p:cNvPr>
          <p:cNvSpPr txBox="1"/>
          <p:nvPr/>
        </p:nvSpPr>
        <p:spPr>
          <a:xfrm>
            <a:off x="1827405" y="1893347"/>
            <a:ext cx="7290912" cy="3490186"/>
          </a:xfrm>
          <a:prstGeom prst="rect">
            <a:avLst/>
          </a:prstGeom>
          <a:solidFill>
            <a:srgbClr val="DAEDE8"/>
          </a:solidFill>
        </p:spPr>
        <p:txBody>
          <a:bodyPr wrap="square" lIns="91440" tIns="45720" rIns="91440" bIns="45720" rtlCol="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5C1D54"/>
                </a:solidFill>
                <a:effectLst/>
                <a:uLnTx/>
                <a:uFillTx/>
                <a:latin typeface="Segoe UI Historic"/>
                <a:ea typeface="Calibri" panose="020F0502020204030204" pitchFamily="34" charset="0"/>
                <a:cs typeface="Arial"/>
              </a:rPr>
              <a:t>Context</a:t>
            </a:r>
            <a:endParaRPr kumimoji="0" lang="en-GB" sz="1100" b="1" i="0" u="none" strike="noStrike" kern="1200" cap="none" spc="0" normalizeH="0" baseline="0" noProof="0">
              <a:ln>
                <a:noFill/>
              </a:ln>
              <a:solidFill>
                <a:srgbClr val="5C1D54"/>
              </a:solidFill>
              <a:effectLst/>
              <a:uLnTx/>
              <a:uFillTx/>
              <a:latin typeface="Segoe UI Historic"/>
              <a:ea typeface="Calibri" panose="020F0502020204030204" pitchFamily="34" charset="0"/>
              <a:cs typeface="Arial"/>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0" i="0" u="none" strike="noStrike" kern="1200" cap="none" spc="0" normalizeH="0" baseline="0" noProof="0">
                <a:ln>
                  <a:noFill/>
                </a:ln>
                <a:solidFill>
                  <a:srgbClr val="595959"/>
                </a:solidFill>
                <a:effectLst/>
                <a:uLnTx/>
                <a:uFillTx/>
                <a:latin typeface="Segoe UI Historic"/>
                <a:ea typeface="Calibri" panose="020F0502020204030204" pitchFamily="34" charset="0"/>
                <a:cs typeface="Arial"/>
              </a:rPr>
              <a:t>At the time the brickwork masterclass took place the brickwork team were employed through a subcontractor. Post-lockdown, the housebuilder wanted to reduce their use of subcontractors; as the bricklayers wanted to remain on the site they elected to work directly for this housebuilder on a self-employed basis. The team's productivity was good, however, there were some issues with quality of the work.</a:t>
            </a:r>
            <a:endParaRPr lang="en-GB" sz="1100" b="0" i="0" u="none" strike="noStrike" kern="1200" cap="none" spc="0" normalizeH="0" baseline="0" noProof="0">
              <a:ln>
                <a:noFill/>
              </a:ln>
              <a:solidFill>
                <a:srgbClr val="595959"/>
              </a:solidFill>
              <a:effectLst/>
              <a:uLnTx/>
              <a:uFillTx/>
              <a:latin typeface="Segoe UI Historic"/>
              <a:ea typeface="Calibri" panose="020F0502020204030204" pitchFamily="34" charset="0"/>
              <a:cs typeface="Arial"/>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5C1D54"/>
                </a:solidFill>
                <a:effectLst/>
                <a:uLnTx/>
                <a:uFillTx/>
                <a:latin typeface="Segoe UI Historic"/>
                <a:ea typeface="Calibri" panose="020F0502020204030204" pitchFamily="34" charset="0"/>
                <a:cs typeface="Arial"/>
              </a:rPr>
              <a:t>Outcome and impact</a:t>
            </a:r>
            <a:endParaRPr lang="en-GB" sz="1200" b="1" i="0" u="none" strike="noStrike" kern="1200" cap="none" spc="0" normalizeH="0" baseline="0" noProof="0">
              <a:ln>
                <a:noFill/>
              </a:ln>
              <a:solidFill>
                <a:srgbClr val="5C1D54"/>
              </a:solidFill>
              <a:effectLst/>
              <a:uLnTx/>
              <a:uFillTx/>
              <a:latin typeface="Segoe UI Historic"/>
              <a:ea typeface="Calibri" panose="020F0502020204030204" pitchFamily="34" charset="0"/>
              <a:cs typeface="Arial"/>
            </a:endParaRPr>
          </a:p>
          <a:p>
            <a:pPr>
              <a:lnSpc>
                <a:spcPct val="107000"/>
              </a:lnSpc>
              <a:spcAft>
                <a:spcPts val="800"/>
              </a:spcAft>
              <a:defRPr/>
            </a:pPr>
            <a:r>
              <a:rPr kumimoji="0" lang="en-GB" sz="1100" b="0" i="0" u="none" strike="noStrike" kern="1200" cap="none" spc="0" normalizeH="0" baseline="0" noProof="0">
                <a:ln>
                  <a:noFill/>
                </a:ln>
                <a:solidFill>
                  <a:srgbClr val="595959"/>
                </a:solidFill>
                <a:effectLst/>
                <a:uLnTx/>
                <a:uFillTx/>
                <a:latin typeface="Segoe UI Historic"/>
                <a:ea typeface="Calibri" panose="020F0502020204030204" pitchFamily="34" charset="0"/>
                <a:cs typeface="Arial"/>
              </a:rPr>
              <a:t>The SM felt that the session was “</a:t>
            </a:r>
            <a:r>
              <a:rPr kumimoji="0" lang="en-GB" sz="1100" b="0" i="1" u="none" strike="noStrike" kern="1200" cap="none" spc="0" normalizeH="0" baseline="0" noProof="0">
                <a:ln>
                  <a:noFill/>
                </a:ln>
                <a:solidFill>
                  <a:srgbClr val="595959"/>
                </a:solidFill>
                <a:effectLst/>
                <a:uLnTx/>
                <a:uFillTx/>
                <a:latin typeface="Segoe UI Historic"/>
                <a:ea typeface="Calibri" panose="020F0502020204030204" pitchFamily="34" charset="0"/>
                <a:cs typeface="Arial"/>
              </a:rPr>
              <a:t>pitched just right</a:t>
            </a:r>
            <a:r>
              <a:rPr kumimoji="0" lang="en-GB" sz="1100" b="0" i="0" u="none" strike="noStrike" kern="1200" cap="none" spc="0" normalizeH="0" baseline="0" noProof="0">
                <a:ln>
                  <a:noFill/>
                </a:ln>
                <a:solidFill>
                  <a:srgbClr val="595959"/>
                </a:solidFill>
                <a:effectLst/>
                <a:uLnTx/>
                <a:uFillTx/>
                <a:latin typeface="Segoe UI Historic"/>
                <a:ea typeface="Calibri" panose="020F0502020204030204" pitchFamily="34" charset="0"/>
                <a:cs typeface="Arial"/>
              </a:rPr>
              <a:t>”. The NHBC trainer was knowledgeable and the bricklayers respected that and </a:t>
            </a:r>
            <a:r>
              <a:rPr lang="en-GB" sz="1100">
                <a:solidFill>
                  <a:srgbClr val="595959"/>
                </a:solidFill>
                <a:latin typeface="Segoe UI Historic"/>
                <a:ea typeface="Calibri" panose="020F0502020204030204" pitchFamily="34" charset="0"/>
                <a:cs typeface="Arial"/>
              </a:rPr>
              <a:t>were highly engaged,</a:t>
            </a:r>
            <a:r>
              <a:rPr kumimoji="0" lang="en-GB" sz="1100" b="0" i="0" u="none" strike="noStrike" kern="1200" cap="none" spc="0" normalizeH="0" baseline="0" noProof="0">
                <a:ln>
                  <a:noFill/>
                </a:ln>
                <a:solidFill>
                  <a:srgbClr val="595959"/>
                </a:solidFill>
                <a:effectLst/>
                <a:uLnTx/>
                <a:uFillTx/>
                <a:latin typeface="Segoe UI Historic"/>
                <a:ea typeface="Calibri" panose="020F0502020204030204" pitchFamily="34" charset="0"/>
                <a:cs typeface="Arial"/>
              </a:rPr>
              <a:t> asking many questions. The SM has seen that their knowledge has improved, and the brickwork masterclass taught them more about the impact that defects have in terms of insurance and delays which has helped them to understand the consequences of poor workmanship. Internal company inspections suggest the quality of the brickwork has improved.</a:t>
            </a:r>
            <a:r>
              <a:rPr lang="en-GB" sz="1100">
                <a:solidFill>
                  <a:srgbClr val="595959"/>
                </a:solidFill>
                <a:latin typeface="Segoe UI Historic"/>
                <a:ea typeface="Calibri" panose="020F0502020204030204" pitchFamily="34" charset="0"/>
                <a:cs typeface="Arial"/>
              </a:rPr>
              <a:t> </a:t>
            </a:r>
            <a:endParaRPr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endParaRPr>
          </a:p>
          <a:p>
            <a:pPr>
              <a:lnSpc>
                <a:spcPct val="107000"/>
              </a:lnSpc>
              <a:spcAft>
                <a:spcPts val="800"/>
              </a:spcAft>
              <a:defRPr/>
            </a:pPr>
            <a:r>
              <a:rPr kumimoji="0" lang="en-GB" sz="1100" b="0" i="0" u="none" strike="noStrike" kern="1200" cap="none" spc="0" normalizeH="0" baseline="0" noProof="0">
                <a:ln>
                  <a:noFill/>
                </a:ln>
                <a:solidFill>
                  <a:srgbClr val="595959"/>
                </a:solidFill>
                <a:effectLst/>
                <a:uLnTx/>
                <a:uFillTx/>
                <a:latin typeface="Segoe UI Historic"/>
                <a:ea typeface="Calibri" panose="020F0502020204030204" pitchFamily="34" charset="0"/>
                <a:cs typeface="Arial"/>
              </a:rPr>
              <a:t>While it is possible that improvements could also be in part as a result of the change to the bricklayers</a:t>
            </a:r>
            <a:r>
              <a:rPr lang="en-GB" sz="1100">
                <a:solidFill>
                  <a:srgbClr val="595959"/>
                </a:solidFill>
                <a:latin typeface="Segoe UI Historic"/>
                <a:ea typeface="Calibri" panose="020F0502020204030204" pitchFamily="34" charset="0"/>
                <a:cs typeface="Arial"/>
              </a:rPr>
              <a:t>'</a:t>
            </a:r>
            <a:r>
              <a:rPr kumimoji="0" lang="en-GB" sz="1100" b="0" i="0" u="none" strike="noStrike" kern="1200" cap="none" spc="0" normalizeH="0" baseline="0" noProof="0">
                <a:ln>
                  <a:noFill/>
                </a:ln>
                <a:solidFill>
                  <a:srgbClr val="595959"/>
                </a:solidFill>
                <a:effectLst/>
                <a:uLnTx/>
                <a:uFillTx/>
                <a:latin typeface="Segoe UI Historic"/>
                <a:ea typeface="Calibri" panose="020F0502020204030204" pitchFamily="34" charset="0"/>
                <a:cs typeface="Arial"/>
              </a:rPr>
              <a:t> employment situation, the SM doesn’t think this is the case. Fundamentally, the quality of the work has improved and there are </a:t>
            </a:r>
            <a:r>
              <a:rPr lang="en-GB" sz="1100">
                <a:solidFill>
                  <a:srgbClr val="595959"/>
                </a:solidFill>
                <a:latin typeface="Segoe UI Historic"/>
                <a:ea typeface="Calibri" panose="020F0502020204030204" pitchFamily="34" charset="0"/>
                <a:cs typeface="Arial"/>
              </a:rPr>
              <a:t>fewer </a:t>
            </a:r>
            <a:r>
              <a:rPr kumimoji="0" lang="en-GB" sz="1100" b="0" i="0" u="none" strike="noStrike" kern="1200" cap="none" spc="0" normalizeH="0" baseline="0" noProof="0">
                <a:ln>
                  <a:noFill/>
                </a:ln>
                <a:solidFill>
                  <a:srgbClr val="595959"/>
                </a:solidFill>
                <a:effectLst/>
                <a:uLnTx/>
                <a:uFillTx/>
                <a:latin typeface="Segoe UI Historic"/>
                <a:ea typeface="Calibri" panose="020F0502020204030204" pitchFamily="34" charset="0"/>
                <a:cs typeface="Arial"/>
              </a:rPr>
              <a:t>issues and problems, and a lower number of defects occurring.</a:t>
            </a:r>
            <a:endParaRPr lang="en-GB" sz="1100" b="0" i="0" u="none" strike="noStrike" kern="1200" cap="none" spc="0" normalizeH="0" baseline="0" noProof="0">
              <a:ln>
                <a:noFill/>
              </a:ln>
              <a:solidFill>
                <a:srgbClr val="595959"/>
              </a:solidFill>
              <a:effectLst/>
              <a:uLnTx/>
              <a:uFillTx/>
              <a:latin typeface="Segoe UI Historic"/>
              <a:ea typeface="Calibri" panose="020F0502020204030204" pitchFamily="34" charset="0"/>
              <a:cs typeface="Arial"/>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0" i="0" u="none" strike="noStrike" kern="1200" cap="none" spc="0" normalizeH="0" baseline="0" noProof="0">
                <a:ln>
                  <a:noFill/>
                </a:ln>
                <a:solidFill>
                  <a:srgbClr val="595959"/>
                </a:solidFill>
                <a:effectLst/>
                <a:uLnTx/>
                <a:uFillTx/>
                <a:latin typeface="Segoe UI Historic"/>
                <a:ea typeface="Calibri" panose="020F0502020204030204" pitchFamily="34" charset="0"/>
                <a:cs typeface="Arial"/>
              </a:rPr>
              <a:t>The SM also feels the brickwork masterclass has had an additional benefit in so far as it has made the management of the bricklayers easier due to their increased knowledge and understanding.</a:t>
            </a:r>
            <a:endParaRPr lang="en-GB" sz="1100" b="0" i="0" u="none" strike="noStrike" kern="1200" cap="none" spc="0" normalizeH="0" baseline="0" noProof="0">
              <a:ln>
                <a:noFill/>
              </a:ln>
              <a:solidFill>
                <a:srgbClr val="595959"/>
              </a:solidFill>
              <a:effectLst/>
              <a:uLnTx/>
              <a:uFillTx/>
              <a:latin typeface="Segoe UI Historic"/>
              <a:ea typeface="Calibri" panose="020F0502020204030204" pitchFamily="34" charset="0"/>
              <a:cs typeface="Arial"/>
            </a:endParaRPr>
          </a:p>
        </p:txBody>
      </p:sp>
      <p:pic>
        <p:nvPicPr>
          <p:cNvPr id="18" name="Graphic 17" descr="Building Brick Wall with solid fill">
            <a:extLst>
              <a:ext uri="{FF2B5EF4-FFF2-40B4-BE49-F238E27FC236}">
                <a16:creationId xmlns:a16="http://schemas.microsoft.com/office/drawing/2014/main" id="{0F956536-DE75-4CA0-AA83-4E73B8EEF4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225" y="1237432"/>
            <a:ext cx="1311830" cy="1311830"/>
          </a:xfrm>
          <a:prstGeom prst="rect">
            <a:avLst/>
          </a:prstGeom>
        </p:spPr>
      </p:pic>
      <p:pic>
        <p:nvPicPr>
          <p:cNvPr id="19" name="Graphic 18" descr="Magnifying glass with solid fill">
            <a:extLst>
              <a:ext uri="{FF2B5EF4-FFF2-40B4-BE49-F238E27FC236}">
                <a16:creationId xmlns:a16="http://schemas.microsoft.com/office/drawing/2014/main" id="{236BCC69-0F2C-4288-9E12-827C65D6C1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00948" y="4682313"/>
            <a:ext cx="1774506" cy="1774506"/>
          </a:xfrm>
          <a:prstGeom prst="rect">
            <a:avLst/>
          </a:prstGeom>
        </p:spPr>
      </p:pic>
      <p:pic>
        <p:nvPicPr>
          <p:cNvPr id="8" name="Picture 7">
            <a:extLst>
              <a:ext uri="{FF2B5EF4-FFF2-40B4-BE49-F238E27FC236}">
                <a16:creationId xmlns:a16="http://schemas.microsoft.com/office/drawing/2014/main" id="{DD91E4A8-5A89-2DEB-23E9-8B5B8C90C28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229850" y="307241"/>
            <a:ext cx="1600887" cy="715245"/>
          </a:xfrm>
          <a:prstGeom prst="rect">
            <a:avLst/>
          </a:prstGeom>
        </p:spPr>
      </p:pic>
    </p:spTree>
    <p:extLst>
      <p:ext uri="{BB962C8B-B14F-4D97-AF65-F5344CB8AC3E}">
        <p14:creationId xmlns:p14="http://schemas.microsoft.com/office/powerpoint/2010/main" val="3377679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lumMod val="65000"/>
                    <a:lumOff val="35000"/>
                  </a:prstClr>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Case study 2 – CQR (1)</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grpSp>
        <p:nvGrpSpPr>
          <p:cNvPr id="24" name="Group 23">
            <a:extLst>
              <a:ext uri="{FF2B5EF4-FFF2-40B4-BE49-F238E27FC236}">
                <a16:creationId xmlns:a16="http://schemas.microsoft.com/office/drawing/2014/main" id="{E29D20F1-74A5-4D85-B381-BEEADD1513C9}"/>
              </a:ext>
            </a:extLst>
          </p:cNvPr>
          <p:cNvGrpSpPr/>
          <p:nvPr/>
        </p:nvGrpSpPr>
        <p:grpSpPr>
          <a:xfrm>
            <a:off x="6128457" y="1719298"/>
            <a:ext cx="5391894" cy="3970877"/>
            <a:chOff x="6217329" y="1519191"/>
            <a:chExt cx="5391894" cy="3970877"/>
          </a:xfrm>
        </p:grpSpPr>
        <p:sp>
          <p:nvSpPr>
            <p:cNvPr id="11" name="TextBox 10">
              <a:extLst>
                <a:ext uri="{FF2B5EF4-FFF2-40B4-BE49-F238E27FC236}">
                  <a16:creationId xmlns:a16="http://schemas.microsoft.com/office/drawing/2014/main" id="{AFBE010E-A248-4689-9597-B8561E11BAA5}"/>
                </a:ext>
              </a:extLst>
            </p:cNvPr>
            <p:cNvSpPr txBox="1"/>
            <p:nvPr/>
          </p:nvSpPr>
          <p:spPr>
            <a:xfrm>
              <a:off x="6217329" y="1519191"/>
              <a:ext cx="5391894" cy="275396"/>
            </a:xfrm>
            <a:prstGeom prst="rect">
              <a:avLst/>
            </a:prstGeom>
            <a:solidFill>
              <a:srgbClr val="DAEDE8"/>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NHBC Site Assessment (post-brickwork masterclass)</a:t>
              </a:r>
            </a:p>
          </p:txBody>
        </p:sp>
        <p:sp>
          <p:nvSpPr>
            <p:cNvPr id="15" name="TextBox 14">
              <a:extLst>
                <a:ext uri="{FF2B5EF4-FFF2-40B4-BE49-F238E27FC236}">
                  <a16:creationId xmlns:a16="http://schemas.microsoft.com/office/drawing/2014/main" id="{B534967A-9EA9-4855-8397-2D39FAD426A8}"/>
                </a:ext>
              </a:extLst>
            </p:cNvPr>
            <p:cNvSpPr txBox="1"/>
            <p:nvPr/>
          </p:nvSpPr>
          <p:spPr>
            <a:xfrm>
              <a:off x="6217329" y="2778941"/>
              <a:ext cx="5391894" cy="2711127"/>
            </a:xfrm>
            <a:prstGeom prst="rect">
              <a:avLst/>
            </a:prstGeom>
            <a:solidFill>
              <a:srgbClr val="DAEDE8"/>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Overview comments:</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Quality seen was consistent on these plots</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A good line and level to blockwork was achieved</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Bed and perp joints were even and fully filled</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Finish was uniform in colour, without excessive banding, and was free from unacceptable damage and mortar staining to the brickwork</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Window and door openings were square without excessive tolerances</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Cavities were consistent in width</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Mortar droppings were not evident in cavity trays</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Correctly positioned cavity trays present over all openings</a:t>
              </a:r>
            </a:p>
          </p:txBody>
        </p:sp>
        <p:sp>
          <p:nvSpPr>
            <p:cNvPr id="16" name="TextBox 15">
              <a:extLst>
                <a:ext uri="{FF2B5EF4-FFF2-40B4-BE49-F238E27FC236}">
                  <a16:creationId xmlns:a16="http://schemas.microsoft.com/office/drawing/2014/main" id="{B4F94FB3-707D-47D6-B66E-6BB6A27E597A}"/>
                </a:ext>
              </a:extLst>
            </p:cNvPr>
            <p:cNvSpPr txBox="1"/>
            <p:nvPr/>
          </p:nvSpPr>
          <p:spPr>
            <a:xfrm>
              <a:off x="7119890" y="1906101"/>
              <a:ext cx="4489333" cy="725007"/>
            </a:xfrm>
            <a:prstGeom prst="rect">
              <a:avLst/>
            </a:prstGeom>
            <a:solidFill>
              <a:srgbClr val="DAEDE8"/>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1"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Very good</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Meets NHBC Standards and Building Regulations PLUS some extra attention to detail over and above minimum requirements</a:t>
              </a:r>
            </a:p>
          </p:txBody>
        </p:sp>
        <p:pic>
          <p:nvPicPr>
            <p:cNvPr id="10" name="Graphic 9" descr="Badge 5 with solid fill">
              <a:extLst>
                <a:ext uri="{FF2B5EF4-FFF2-40B4-BE49-F238E27FC236}">
                  <a16:creationId xmlns:a16="http://schemas.microsoft.com/office/drawing/2014/main" id="{9299AD9A-8FEA-4696-BF22-5D0E6AAC71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12022" y="1924724"/>
              <a:ext cx="736846" cy="736846"/>
            </a:xfrm>
            <a:prstGeom prst="rect">
              <a:avLst/>
            </a:prstGeom>
          </p:spPr>
        </p:pic>
      </p:grpSp>
      <p:grpSp>
        <p:nvGrpSpPr>
          <p:cNvPr id="23" name="Group 22">
            <a:extLst>
              <a:ext uri="{FF2B5EF4-FFF2-40B4-BE49-F238E27FC236}">
                <a16:creationId xmlns:a16="http://schemas.microsoft.com/office/drawing/2014/main" id="{80F52F45-E557-4A69-958F-3552A57451AB}"/>
              </a:ext>
            </a:extLst>
          </p:cNvPr>
          <p:cNvGrpSpPr/>
          <p:nvPr/>
        </p:nvGrpSpPr>
        <p:grpSpPr>
          <a:xfrm>
            <a:off x="671649" y="2124831"/>
            <a:ext cx="4856086" cy="2725543"/>
            <a:chOff x="896645" y="2040203"/>
            <a:chExt cx="4856086" cy="2725543"/>
          </a:xfrm>
        </p:grpSpPr>
        <p:grpSp>
          <p:nvGrpSpPr>
            <p:cNvPr id="20" name="Group 19">
              <a:extLst>
                <a:ext uri="{FF2B5EF4-FFF2-40B4-BE49-F238E27FC236}">
                  <a16:creationId xmlns:a16="http://schemas.microsoft.com/office/drawing/2014/main" id="{E9585947-7AAF-472E-83AC-73170FF3FF0C}"/>
                </a:ext>
              </a:extLst>
            </p:cNvPr>
            <p:cNvGrpSpPr/>
            <p:nvPr/>
          </p:nvGrpSpPr>
          <p:grpSpPr>
            <a:xfrm>
              <a:off x="1033510" y="2679326"/>
              <a:ext cx="4582356" cy="2086420"/>
              <a:chOff x="1260630" y="2760316"/>
              <a:chExt cx="4582356" cy="2086420"/>
            </a:xfrm>
          </p:grpSpPr>
          <p:pic>
            <p:nvPicPr>
              <p:cNvPr id="18" name="Picture 17">
                <a:extLst>
                  <a:ext uri="{FF2B5EF4-FFF2-40B4-BE49-F238E27FC236}">
                    <a16:creationId xmlns:a16="http://schemas.microsoft.com/office/drawing/2014/main" id="{6D46EB08-9348-4A17-AD58-23437A2470F4}"/>
                  </a:ext>
                </a:extLst>
              </p:cNvPr>
              <p:cNvPicPr>
                <a:picLocks noChangeAspect="1"/>
              </p:cNvPicPr>
              <p:nvPr/>
            </p:nvPicPr>
            <p:blipFill rotWithShape="1">
              <a:blip r:embed="rId5"/>
              <a:srcRect l="28985" t="40249" r="53767" b="38111"/>
              <a:stretch/>
            </p:blipFill>
            <p:spPr>
              <a:xfrm>
                <a:off x="1260630" y="2760317"/>
                <a:ext cx="2956264" cy="2086419"/>
              </a:xfrm>
              <a:prstGeom prst="rect">
                <a:avLst/>
              </a:prstGeom>
            </p:spPr>
          </p:pic>
          <p:pic>
            <p:nvPicPr>
              <p:cNvPr id="19" name="Picture 18">
                <a:extLst>
                  <a:ext uri="{FF2B5EF4-FFF2-40B4-BE49-F238E27FC236}">
                    <a16:creationId xmlns:a16="http://schemas.microsoft.com/office/drawing/2014/main" id="{267B698E-0BA2-4370-90B3-C0FA83E13DF2}"/>
                  </a:ext>
                </a:extLst>
              </p:cNvPr>
              <p:cNvPicPr>
                <a:picLocks noChangeAspect="1"/>
              </p:cNvPicPr>
              <p:nvPr/>
            </p:nvPicPr>
            <p:blipFill rotWithShape="1">
              <a:blip r:embed="rId5"/>
              <a:srcRect l="64923" t="40249" r="25072" b="38111"/>
              <a:stretch/>
            </p:blipFill>
            <p:spPr>
              <a:xfrm>
                <a:off x="4128117" y="2760316"/>
                <a:ext cx="1714869" cy="2086419"/>
              </a:xfrm>
              <a:prstGeom prst="rect">
                <a:avLst/>
              </a:prstGeom>
            </p:spPr>
          </p:pic>
        </p:grpSp>
        <p:pic>
          <p:nvPicPr>
            <p:cNvPr id="22" name="Picture 21">
              <a:extLst>
                <a:ext uri="{FF2B5EF4-FFF2-40B4-BE49-F238E27FC236}">
                  <a16:creationId xmlns:a16="http://schemas.microsoft.com/office/drawing/2014/main" id="{F59D4B88-D28D-4B4D-9EAB-4CC19449B6F3}"/>
                </a:ext>
              </a:extLst>
            </p:cNvPr>
            <p:cNvPicPr>
              <a:picLocks noChangeAspect="1"/>
            </p:cNvPicPr>
            <p:nvPr/>
          </p:nvPicPr>
          <p:blipFill rotWithShape="1">
            <a:blip r:embed="rId6"/>
            <a:srcRect l="28908" t="40015" r="31262" b="52621"/>
            <a:stretch/>
          </p:blipFill>
          <p:spPr>
            <a:xfrm>
              <a:off x="896645" y="2040203"/>
              <a:ext cx="4856086" cy="505020"/>
            </a:xfrm>
            <a:prstGeom prst="rect">
              <a:avLst/>
            </a:prstGeom>
          </p:spPr>
        </p:pic>
      </p:grpSp>
      <p:pic>
        <p:nvPicPr>
          <p:cNvPr id="21" name="Picture 20">
            <a:extLst>
              <a:ext uri="{FF2B5EF4-FFF2-40B4-BE49-F238E27FC236}">
                <a16:creationId xmlns:a16="http://schemas.microsoft.com/office/drawing/2014/main" id="{7814AA68-AFE8-40C0-9299-6E5B617147F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Tree>
    <p:extLst>
      <p:ext uri="{BB962C8B-B14F-4D97-AF65-F5344CB8AC3E}">
        <p14:creationId xmlns:p14="http://schemas.microsoft.com/office/powerpoint/2010/main" val="548611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Background to the evaluation </a:t>
            </a:r>
            <a:r>
              <a:rPr kumimoji="0" lang="en-GB" sz="2400" b="1" i="0" u="none" strike="noStrike" kern="1200" cap="none" spc="0" normalizeH="0" baseline="0" noProof="0">
                <a:ln>
                  <a:noFill/>
                </a:ln>
                <a:solidFill>
                  <a:prstClr val="black">
                    <a:lumMod val="65000"/>
                    <a:lumOff val="35000"/>
                  </a:prstClr>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 </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pic>
        <p:nvPicPr>
          <p:cNvPr id="17" name="Picture 16">
            <a:extLst>
              <a:ext uri="{FF2B5EF4-FFF2-40B4-BE49-F238E27FC236}">
                <a16:creationId xmlns:a16="http://schemas.microsoft.com/office/drawing/2014/main" id="{E2BF5CF6-EFFE-424D-AB19-D0FF9B173B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
        <p:nvSpPr>
          <p:cNvPr id="10" name="TextBox 9">
            <a:extLst>
              <a:ext uri="{FF2B5EF4-FFF2-40B4-BE49-F238E27FC236}">
                <a16:creationId xmlns:a16="http://schemas.microsoft.com/office/drawing/2014/main" id="{6F64FD0E-2FF8-464C-9D73-178D3D743725}"/>
              </a:ext>
            </a:extLst>
          </p:cNvPr>
          <p:cNvSpPr txBox="1"/>
          <p:nvPr/>
        </p:nvSpPr>
        <p:spPr>
          <a:xfrm>
            <a:off x="476245" y="4813037"/>
            <a:ext cx="9841564" cy="1277273"/>
          </a:xfrm>
          <a:prstGeom prst="rect">
            <a:avLst/>
          </a:prstGeom>
          <a:noFill/>
        </p:spPr>
        <p:txBody>
          <a:bodyPr wrap="square" rtlCol="0">
            <a:spAutoFit/>
          </a:bodyPr>
          <a:lstStyle/>
          <a:p>
            <a:r>
              <a:rPr lang="en-GB" sz="1100">
                <a:latin typeface="Segoe UI Historic" panose="020B0502040204020203" pitchFamily="34" charset="0"/>
                <a:ea typeface="Segoe UI Historic" panose="020B0502040204020203" pitchFamily="34" charset="0"/>
                <a:cs typeface="Segoe UI Historic" panose="020B0502040204020203" pitchFamily="34" charset="0"/>
              </a:rPr>
              <a:t>This independent evaluation of the brickwork masterclass programme was commissioned to assess its impact and effectiveness. This report brings together the findings in relation to the delivery of:</a:t>
            </a:r>
          </a:p>
          <a:p>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a:p>
            <a:pPr marL="171450" indent="-171450">
              <a:buFont typeface="Arial" panose="020B0604020202020204" pitchFamily="34" charset="0"/>
              <a:buChar char="•"/>
            </a:pPr>
            <a:r>
              <a:rPr lang="en-GB" sz="1100">
                <a:latin typeface="Segoe UI Historic" panose="020B0502040204020203" pitchFamily="34" charset="0"/>
                <a:ea typeface="Segoe UI Historic" panose="020B0502040204020203" pitchFamily="34" charset="0"/>
                <a:cs typeface="Segoe UI Historic" panose="020B0502040204020203" pitchFamily="34" charset="0"/>
              </a:rPr>
              <a:t>Brickwork masterclasses held in Further Education establishments, attended by college tutors and assessors and on occasions employers</a:t>
            </a:r>
          </a:p>
          <a:p>
            <a:pPr marL="171450" indent="-171450">
              <a:buFont typeface="Arial" panose="020B0604020202020204" pitchFamily="34" charset="0"/>
              <a:buChar char="•"/>
            </a:pPr>
            <a:r>
              <a:rPr lang="en-GB" sz="1100">
                <a:latin typeface="Segoe UI Historic" panose="020B0502040204020203" pitchFamily="34" charset="0"/>
                <a:ea typeface="Segoe UI Historic" panose="020B0502040204020203" pitchFamily="34" charset="0"/>
                <a:cs typeface="Segoe UI Historic" panose="020B0502040204020203" pitchFamily="34" charset="0"/>
              </a:rPr>
              <a:t>Brickwork masterclasses held on home building sites during the period November 2019 to April 2022. </a:t>
            </a:r>
          </a:p>
          <a:p>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a:p>
            <a:r>
              <a:rPr lang="en-GB" sz="1100">
                <a:latin typeface="Segoe UI Historic" panose="020B0502040204020203" pitchFamily="34" charset="0"/>
                <a:ea typeface="Segoe UI Historic" panose="020B0502040204020203" pitchFamily="34" charset="0"/>
                <a:cs typeface="Segoe UI Historic" panose="020B0502040204020203" pitchFamily="34" charset="0"/>
              </a:rPr>
              <a:t>Findings from all research activity has been synthesised, combined and included in this report.</a:t>
            </a:r>
          </a:p>
        </p:txBody>
      </p:sp>
      <p:sp>
        <p:nvSpPr>
          <p:cNvPr id="11" name="TextBox 10">
            <a:extLst>
              <a:ext uri="{FF2B5EF4-FFF2-40B4-BE49-F238E27FC236}">
                <a16:creationId xmlns:a16="http://schemas.microsoft.com/office/drawing/2014/main" id="{873FD777-644D-9EEA-46C2-439C5CB2054C}"/>
              </a:ext>
            </a:extLst>
          </p:cNvPr>
          <p:cNvSpPr txBox="1"/>
          <p:nvPr/>
        </p:nvSpPr>
        <p:spPr>
          <a:xfrm>
            <a:off x="476245" y="1430221"/>
            <a:ext cx="7389370" cy="375552"/>
          </a:xfrm>
          <a:prstGeom prst="rect">
            <a:avLst/>
          </a:prstGeom>
          <a:noFill/>
        </p:spPr>
        <p:txBody>
          <a:bodyPr wrap="square" rtlCol="0">
            <a:spAutoFit/>
          </a:bodyPr>
          <a:lstStyle/>
          <a:p>
            <a:pPr>
              <a:lnSpc>
                <a:spcPct val="107000"/>
              </a:lnSpc>
              <a:spcBef>
                <a:spcPts val="200"/>
              </a:spcBef>
              <a:spcAft>
                <a:spcPts val="600"/>
              </a:spcAft>
            </a:pPr>
            <a:r>
              <a:rPr lang="en-GB" sz="1800" b="1">
                <a:solidFill>
                  <a:srgbClr val="5C1D54"/>
                </a:solidFill>
                <a:effectLst/>
                <a:latin typeface="Calibri Light" panose="020F0302020204030204" pitchFamily="34" charset="0"/>
                <a:ea typeface="Yu Gothic Light" panose="020B0300000000000000" pitchFamily="34" charset="-128"/>
                <a:cs typeface="Times New Roman" panose="02020603050405020304" pitchFamily="18" charset="0"/>
              </a:rPr>
              <a:t>Brickwork Masterclass Programme overview </a:t>
            </a:r>
            <a:endParaRPr lang="en-GB" sz="1800" b="1" baseline="30000">
              <a:solidFill>
                <a:srgbClr val="5C1D54"/>
              </a:solidFill>
              <a:effectLst/>
              <a:latin typeface="Calibri Light" panose="020F0302020204030204" pitchFamily="34" charset="0"/>
              <a:ea typeface="Yu Gothic Light" panose="020B0300000000000000" pitchFamily="34" charset="-128"/>
              <a:cs typeface="Times New Roman" panose="02020603050405020304" pitchFamily="18" charset="0"/>
            </a:endParaRPr>
          </a:p>
        </p:txBody>
      </p:sp>
      <p:sp>
        <p:nvSpPr>
          <p:cNvPr id="12" name="TextBox 11">
            <a:extLst>
              <a:ext uri="{FF2B5EF4-FFF2-40B4-BE49-F238E27FC236}">
                <a16:creationId xmlns:a16="http://schemas.microsoft.com/office/drawing/2014/main" id="{0AB67222-57AA-D2BB-3886-E7BFDC7CCB10}"/>
              </a:ext>
            </a:extLst>
          </p:cNvPr>
          <p:cNvSpPr txBox="1"/>
          <p:nvPr/>
        </p:nvSpPr>
        <p:spPr>
          <a:xfrm>
            <a:off x="476245" y="2002616"/>
            <a:ext cx="9841565" cy="1785104"/>
          </a:xfrm>
          <a:prstGeom prst="rect">
            <a:avLst/>
          </a:prstGeom>
          <a:noFill/>
        </p:spPr>
        <p:txBody>
          <a:bodyPr wrap="square" rtlCol="0">
            <a:spAutoFit/>
          </a:bodyPr>
          <a:lstStyle/>
          <a:p>
            <a:r>
              <a:rPr lang="en-GB" sz="1100" dirty="0">
                <a:latin typeface="Segoe UI Historic" panose="020B0502040204020203" pitchFamily="34" charset="0"/>
                <a:ea typeface="Segoe UI Historic" panose="020B0502040204020203" pitchFamily="34" charset="0"/>
                <a:cs typeface="Segoe UI Historic" panose="020B0502040204020203" pitchFamily="34" charset="0"/>
              </a:rPr>
              <a:t>HBSP, NHBC and the Association of Brickwork Contractors (ABC) developed in conjunction with industry the initial brickwork masterclasses delivered on-site to bricklayers and at college venues for FE tutors, in the form of three main programmes: </a:t>
            </a:r>
          </a:p>
          <a:p>
            <a:endParaRPr lang="en-GB" sz="1100" dirty="0">
              <a:latin typeface="Segoe UI Historic" panose="020B0502040204020203" pitchFamily="34" charset="0"/>
              <a:ea typeface="Segoe UI Historic" panose="020B0502040204020203" pitchFamily="34" charset="0"/>
              <a:cs typeface="Segoe UI Historic" panose="020B0502040204020203" pitchFamily="34" charset="0"/>
            </a:endParaRPr>
          </a:p>
          <a:p>
            <a:pPr marL="171450" indent="-171450">
              <a:buFont typeface="Arial" panose="020B0604020202020204" pitchFamily="34" charset="0"/>
              <a:buChar char="•"/>
            </a:pPr>
            <a:r>
              <a:rPr lang="en-GB" sz="1100" dirty="0">
                <a:latin typeface="Segoe UI Historic" panose="020B0502040204020203" pitchFamily="34" charset="0"/>
                <a:ea typeface="Segoe UI Historic" panose="020B0502040204020203" pitchFamily="34" charset="0"/>
                <a:cs typeface="Segoe UI Historic" panose="020B0502040204020203" pitchFamily="34" charset="0"/>
              </a:rPr>
              <a:t>90-minute upskilling programme delivered on-site to bricklayers (subsequently further developed with additional funding into a 4-hour blended learning approach that included additional video content and reading material, aiming to enable a sustainable, long-term solution</a:t>
            </a:r>
          </a:p>
          <a:p>
            <a:pPr marL="171450" indent="-171450">
              <a:buFont typeface="Arial" panose="020B0604020202020204" pitchFamily="34" charset="0"/>
              <a:buChar char="•"/>
            </a:pPr>
            <a:r>
              <a:rPr lang="en-GB" sz="1100" dirty="0">
                <a:latin typeface="Segoe UI Historic" panose="020B0502040204020203" pitchFamily="34" charset="0"/>
                <a:ea typeface="Segoe UI Historic" panose="020B0502040204020203" pitchFamily="34" charset="0"/>
                <a:cs typeface="Segoe UI Historic" panose="020B0502040204020203" pitchFamily="34" charset="0"/>
              </a:rPr>
              <a:t>Half-day Continuing Professional Development (CPD) for FE tutors </a:t>
            </a:r>
          </a:p>
          <a:p>
            <a:pPr marL="171450" indent="-171450">
              <a:buFont typeface="Arial" panose="020B0604020202020204" pitchFamily="34" charset="0"/>
              <a:buChar char="•"/>
            </a:pPr>
            <a:r>
              <a:rPr lang="en-GB" sz="1100" dirty="0">
                <a:latin typeface="Segoe UI Historic" panose="020B0502040204020203" pitchFamily="34" charset="0"/>
                <a:ea typeface="Segoe UI Historic" panose="020B0502040204020203" pitchFamily="34" charset="0"/>
                <a:cs typeface="Segoe UI Historic" panose="020B0502040204020203" pitchFamily="34" charset="0"/>
              </a:rPr>
              <a:t>3-day and 1-day defects prevention programmes for Site Managers, Assistant Site Managers, Engineers and Quantity Surveyors (out of scope for this evaluation)</a:t>
            </a:r>
          </a:p>
          <a:p>
            <a:pPr marL="171450" indent="-171450">
              <a:buFont typeface="Arial" panose="020B0604020202020204" pitchFamily="34" charset="0"/>
              <a:buChar char="•"/>
            </a:pPr>
            <a:endParaRPr lang="en-GB" sz="1100" dirty="0">
              <a:latin typeface="Segoe UI Historic" panose="020B0502040204020203" pitchFamily="34" charset="0"/>
              <a:ea typeface="Segoe UI Historic" panose="020B0502040204020203" pitchFamily="34" charset="0"/>
              <a:cs typeface="Segoe UI Historic" panose="020B0502040204020203" pitchFamily="34" charset="0"/>
            </a:endParaRPr>
          </a:p>
          <a:p>
            <a:endParaRPr lang="en-GB" sz="110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cxnSp>
        <p:nvCxnSpPr>
          <p:cNvPr id="15" name="Straight Connector 14">
            <a:extLst>
              <a:ext uri="{FF2B5EF4-FFF2-40B4-BE49-F238E27FC236}">
                <a16:creationId xmlns:a16="http://schemas.microsoft.com/office/drawing/2014/main" id="{7924373C-2093-9750-0F19-1EA72CE96506}"/>
              </a:ext>
            </a:extLst>
          </p:cNvPr>
          <p:cNvCxnSpPr/>
          <p:nvPr/>
        </p:nvCxnSpPr>
        <p:spPr>
          <a:xfrm>
            <a:off x="476245" y="3732450"/>
            <a:ext cx="10940438" cy="0"/>
          </a:xfrm>
          <a:prstGeom prst="line">
            <a:avLst/>
          </a:prstGeom>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a16="http://schemas.microsoft.com/office/drawing/2014/main" id="{F33563BD-7357-E5CA-39EA-379D4129B0AD}"/>
              </a:ext>
            </a:extLst>
          </p:cNvPr>
          <p:cNvSpPr txBox="1"/>
          <p:nvPr/>
        </p:nvSpPr>
        <p:spPr>
          <a:xfrm>
            <a:off x="476245" y="4315601"/>
            <a:ext cx="7389370" cy="375552"/>
          </a:xfrm>
          <a:prstGeom prst="rect">
            <a:avLst/>
          </a:prstGeom>
          <a:noFill/>
        </p:spPr>
        <p:txBody>
          <a:bodyPr wrap="square" rtlCol="0">
            <a:spAutoFit/>
          </a:bodyPr>
          <a:lstStyle/>
          <a:p>
            <a:pPr>
              <a:lnSpc>
                <a:spcPct val="107000"/>
              </a:lnSpc>
              <a:spcBef>
                <a:spcPts val="200"/>
              </a:spcBef>
              <a:spcAft>
                <a:spcPts val="600"/>
              </a:spcAft>
            </a:pPr>
            <a:r>
              <a:rPr lang="en-GB" sz="1800" b="1">
                <a:solidFill>
                  <a:srgbClr val="5C1D54"/>
                </a:solidFill>
                <a:effectLst/>
                <a:latin typeface="Calibri Light" panose="020F0302020204030204" pitchFamily="34" charset="0"/>
                <a:ea typeface="Yu Gothic Light" panose="020B0300000000000000" pitchFamily="34" charset="-128"/>
                <a:cs typeface="Times New Roman" panose="02020603050405020304" pitchFamily="18" charset="0"/>
              </a:rPr>
              <a:t>About this report</a:t>
            </a:r>
            <a:endParaRPr lang="en-GB" sz="1800" b="1" baseline="30000">
              <a:solidFill>
                <a:srgbClr val="5C1D54"/>
              </a:solidFill>
              <a:effectLst/>
              <a:latin typeface="Calibri Light" panose="020F0302020204030204" pitchFamily="34" charset="0"/>
              <a:ea typeface="Yu Gothic Light" panose="020B0300000000000000" pitchFamily="34" charset="-128"/>
              <a:cs typeface="Times New Roman" panose="02020603050405020304" pitchFamily="18" charset="0"/>
            </a:endParaRPr>
          </a:p>
        </p:txBody>
      </p:sp>
    </p:spTree>
    <p:extLst>
      <p:ext uri="{BB962C8B-B14F-4D97-AF65-F5344CB8AC3E}">
        <p14:creationId xmlns:p14="http://schemas.microsoft.com/office/powerpoint/2010/main" val="2988562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lumMod val="65000"/>
                    <a:lumOff val="35000"/>
                  </a:prstClr>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Case study 2 – CQR (2)</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885AF63F-7E51-4E17-B618-393F12F4064D}"/>
              </a:ext>
            </a:extLst>
          </p:cNvPr>
          <p:cNvPicPr>
            <a:picLocks noChangeAspect="1"/>
          </p:cNvPicPr>
          <p:nvPr/>
        </p:nvPicPr>
        <p:blipFill rotWithShape="1">
          <a:blip r:embed="rId3"/>
          <a:srcRect l="33277" t="14644" r="34029" b="57130"/>
          <a:stretch/>
        </p:blipFill>
        <p:spPr>
          <a:xfrm>
            <a:off x="476246" y="1244834"/>
            <a:ext cx="5498426" cy="2670218"/>
          </a:xfrm>
          <a:prstGeom prst="rect">
            <a:avLst/>
          </a:prstGeom>
        </p:spPr>
      </p:pic>
      <p:pic>
        <p:nvPicPr>
          <p:cNvPr id="13" name="Picture 12">
            <a:extLst>
              <a:ext uri="{FF2B5EF4-FFF2-40B4-BE49-F238E27FC236}">
                <a16:creationId xmlns:a16="http://schemas.microsoft.com/office/drawing/2014/main" id="{2955E826-85C7-442B-9E36-D8FFA35B65B8}"/>
              </a:ext>
            </a:extLst>
          </p:cNvPr>
          <p:cNvPicPr>
            <a:picLocks noChangeAspect="1"/>
          </p:cNvPicPr>
          <p:nvPr/>
        </p:nvPicPr>
        <p:blipFill rotWithShape="1">
          <a:blip r:embed="rId4"/>
          <a:srcRect l="33495" t="22784" r="34320" b="48788"/>
          <a:stretch/>
        </p:blipFill>
        <p:spPr>
          <a:xfrm>
            <a:off x="6128457" y="1244834"/>
            <a:ext cx="5374138" cy="2670216"/>
          </a:xfrm>
          <a:prstGeom prst="rect">
            <a:avLst/>
          </a:prstGeom>
        </p:spPr>
      </p:pic>
      <p:pic>
        <p:nvPicPr>
          <p:cNvPr id="10" name="Picture 9">
            <a:extLst>
              <a:ext uri="{FF2B5EF4-FFF2-40B4-BE49-F238E27FC236}">
                <a16:creationId xmlns:a16="http://schemas.microsoft.com/office/drawing/2014/main" id="{2BD4D727-DD4D-4C37-B6EF-081B2115D8F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
        <p:nvSpPr>
          <p:cNvPr id="2" name="Rectangle 1">
            <a:extLst>
              <a:ext uri="{FF2B5EF4-FFF2-40B4-BE49-F238E27FC236}">
                <a16:creationId xmlns:a16="http://schemas.microsoft.com/office/drawing/2014/main" id="{F087C43F-53A6-44CA-9566-A6C072646D9D}"/>
              </a:ext>
            </a:extLst>
          </p:cNvPr>
          <p:cNvSpPr/>
          <p:nvPr/>
        </p:nvSpPr>
        <p:spPr>
          <a:xfrm>
            <a:off x="2254920" y="2530133"/>
            <a:ext cx="969799" cy="149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D343D93-E1C6-4274-A1F6-5273F3CC0D97}"/>
              </a:ext>
            </a:extLst>
          </p:cNvPr>
          <p:cNvSpPr/>
          <p:nvPr/>
        </p:nvSpPr>
        <p:spPr>
          <a:xfrm>
            <a:off x="7298468" y="2610035"/>
            <a:ext cx="1300390" cy="96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E3B65CD8-8925-4B58-8A27-9B42F113F49B}"/>
              </a:ext>
            </a:extLst>
          </p:cNvPr>
          <p:cNvPicPr>
            <a:picLocks noChangeAspect="1"/>
          </p:cNvPicPr>
          <p:nvPr/>
        </p:nvPicPr>
        <p:blipFill rotWithShape="1">
          <a:blip r:embed="rId6"/>
          <a:srcRect l="33495" t="29213" r="34175" b="44351"/>
          <a:stretch/>
        </p:blipFill>
        <p:spPr>
          <a:xfrm>
            <a:off x="502878" y="4037380"/>
            <a:ext cx="5471794" cy="2516804"/>
          </a:xfrm>
          <a:prstGeom prst="rect">
            <a:avLst/>
          </a:prstGeom>
        </p:spPr>
      </p:pic>
      <p:pic>
        <p:nvPicPr>
          <p:cNvPr id="17" name="Picture 16">
            <a:extLst>
              <a:ext uri="{FF2B5EF4-FFF2-40B4-BE49-F238E27FC236}">
                <a16:creationId xmlns:a16="http://schemas.microsoft.com/office/drawing/2014/main" id="{F7C1AB89-2606-420D-B15F-29109F43AF60}"/>
              </a:ext>
            </a:extLst>
          </p:cNvPr>
          <p:cNvPicPr>
            <a:picLocks noChangeAspect="1"/>
          </p:cNvPicPr>
          <p:nvPr/>
        </p:nvPicPr>
        <p:blipFill rotWithShape="1">
          <a:blip r:embed="rId7"/>
          <a:srcRect l="33349" t="27723" r="34393" b="51197"/>
          <a:stretch/>
        </p:blipFill>
        <p:spPr>
          <a:xfrm>
            <a:off x="6096000" y="4037380"/>
            <a:ext cx="5406595" cy="1987433"/>
          </a:xfrm>
          <a:prstGeom prst="rect">
            <a:avLst/>
          </a:prstGeom>
        </p:spPr>
      </p:pic>
      <p:sp>
        <p:nvSpPr>
          <p:cNvPr id="18" name="Rectangle 17">
            <a:extLst>
              <a:ext uri="{FF2B5EF4-FFF2-40B4-BE49-F238E27FC236}">
                <a16:creationId xmlns:a16="http://schemas.microsoft.com/office/drawing/2014/main" id="{F50FD951-4096-4877-9252-B531C5D10242}"/>
              </a:ext>
            </a:extLst>
          </p:cNvPr>
          <p:cNvSpPr/>
          <p:nvPr/>
        </p:nvSpPr>
        <p:spPr>
          <a:xfrm>
            <a:off x="7841485" y="4768788"/>
            <a:ext cx="1300390" cy="96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8A7BF55B-D38A-4EF6-9743-358408D43010}"/>
              </a:ext>
            </a:extLst>
          </p:cNvPr>
          <p:cNvSpPr/>
          <p:nvPr/>
        </p:nvSpPr>
        <p:spPr>
          <a:xfrm>
            <a:off x="2242342" y="4676310"/>
            <a:ext cx="969799" cy="149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8422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70000"/>
          </a:xfrm>
          <a:prstGeom prst="rect">
            <a:avLst/>
          </a:prstGeom>
          <a:noFill/>
        </p:spPr>
        <p:txBody>
          <a:bodyPr wrap="square" rtlCol="0">
            <a:spAutoFit/>
          </a:bodyPr>
          <a:lstStyle/>
          <a:p>
            <a:pPr>
              <a:defRPr/>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Case study 3 - overview</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0C9271C5-2BC2-48FD-892B-E7A6D3DE09D4}"/>
              </a:ext>
            </a:extLst>
          </p:cNvPr>
          <p:cNvSpPr txBox="1"/>
          <p:nvPr/>
        </p:nvSpPr>
        <p:spPr>
          <a:xfrm>
            <a:off x="5638800" y="2971800"/>
            <a:ext cx="914400" cy="914400"/>
          </a:xfrm>
          <a:prstGeom prst="rect">
            <a:avLst/>
          </a:prstGeom>
          <a:noFill/>
        </p:spPr>
        <p:txBody>
          <a:bodyPr wrap="square" rtlCol="0">
            <a:spAutoFit/>
          </a:bodyPr>
          <a:lstStyle/>
          <a:p>
            <a:endParaRPr lang="en-GB"/>
          </a:p>
        </p:txBody>
      </p:sp>
      <p:pic>
        <p:nvPicPr>
          <p:cNvPr id="14" name="Picture 13">
            <a:extLst>
              <a:ext uri="{FF2B5EF4-FFF2-40B4-BE49-F238E27FC236}">
                <a16:creationId xmlns:a16="http://schemas.microsoft.com/office/drawing/2014/main" id="{984E7EA3-17AC-49E5-8B74-2D500AC148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
        <p:nvSpPr>
          <p:cNvPr id="50" name="TextBox 49">
            <a:extLst>
              <a:ext uri="{FF2B5EF4-FFF2-40B4-BE49-F238E27FC236}">
                <a16:creationId xmlns:a16="http://schemas.microsoft.com/office/drawing/2014/main" id="{244B2C5F-F63F-4FCD-8E2E-228FBF42539C}"/>
              </a:ext>
            </a:extLst>
          </p:cNvPr>
          <p:cNvSpPr txBox="1"/>
          <p:nvPr/>
        </p:nvSpPr>
        <p:spPr>
          <a:xfrm>
            <a:off x="1458235" y="1808471"/>
            <a:ext cx="4930913" cy="3420552"/>
          </a:xfrm>
          <a:prstGeom prst="rect">
            <a:avLst/>
          </a:prstGeom>
          <a:solidFill>
            <a:srgbClr val="DAEDE8"/>
          </a:solidFill>
        </p:spPr>
        <p:txBody>
          <a:bodyPr wrap="square" rtlCol="0">
            <a:spAutoFit/>
          </a:bodyPr>
          <a:lstStyle/>
          <a:p>
            <a:pPr>
              <a:lnSpc>
                <a:spcPct val="107000"/>
              </a:lnSpc>
              <a:spcAft>
                <a:spcPts val="800"/>
              </a:spcAft>
            </a:pPr>
            <a:r>
              <a:rPr lang="en-GB" sz="1200" b="1">
                <a:solidFill>
                  <a:srgbClr val="5C1D54"/>
                </a:solidFill>
                <a:latin typeface="Segoe UI Historic" panose="020B0502040204020203" pitchFamily="34" charset="0"/>
                <a:ea typeface="Calibri" panose="020F0502020204030204" pitchFamily="34" charset="0"/>
                <a:cs typeface="Arial" panose="020B0604020202020204" pitchFamily="34" charset="0"/>
              </a:rPr>
              <a:t>Context</a:t>
            </a:r>
            <a:endParaRPr lang="en-GB" sz="1100" b="1">
              <a:solidFill>
                <a:srgbClr val="5C1D54"/>
              </a:solidFill>
              <a:latin typeface="Segoe UI Historic" panose="020B0502040204020203" pitchFamily="34" charset="0"/>
              <a:ea typeface="Calibri" panose="020F0502020204030204" pitchFamily="34" charset="0"/>
              <a:cs typeface="Arial" panose="020B0604020202020204" pitchFamily="34" charset="0"/>
            </a:endParaRPr>
          </a:p>
          <a:p>
            <a:pPr>
              <a:lnSpc>
                <a:spcPct val="107000"/>
              </a:lnSpc>
              <a:spcAft>
                <a:spcPts val="800"/>
              </a:spcAft>
            </a:pPr>
            <a:r>
              <a:rPr lang="en-GB" sz="1100">
                <a:latin typeface="Segoe UI Historic" panose="020B0502040204020203" pitchFamily="34" charset="0"/>
                <a:ea typeface="Calibri" panose="020F0502020204030204" pitchFamily="34" charset="0"/>
                <a:cs typeface="Arial" panose="020B0604020202020204" pitchFamily="34" charset="0"/>
              </a:rPr>
              <a:t>B</a:t>
            </a:r>
            <a:r>
              <a:rPr lang="en-GB" sz="1100">
                <a:effectLst/>
                <a:latin typeface="Segoe UI Historic" panose="020B0502040204020203" pitchFamily="34" charset="0"/>
                <a:ea typeface="Calibri" panose="020F0502020204030204" pitchFamily="34" charset="0"/>
                <a:cs typeface="Arial" panose="020B0604020202020204" pitchFamily="34" charset="0"/>
              </a:rPr>
              <a:t>ricklayers on-site are subcontracted. The site provided a good space to hold the brickwork masterclass and bricklayers from the subcontractor’s other sites also attended the brickwork masterclass. Attendees engaged well </a:t>
            </a:r>
            <a:r>
              <a:rPr lang="en-GB" sz="1100">
                <a:latin typeface="Segoe UI Historic" panose="020B0502040204020203" pitchFamily="34" charset="0"/>
                <a:ea typeface="Calibri" panose="020F0502020204030204" pitchFamily="34" charset="0"/>
                <a:cs typeface="Arial" panose="020B0604020202020204" pitchFamily="34" charset="0"/>
              </a:rPr>
              <a:t>with </a:t>
            </a:r>
            <a:r>
              <a:rPr lang="en-GB" sz="1100">
                <a:effectLst/>
                <a:latin typeface="Segoe UI Historic" panose="020B0502040204020203" pitchFamily="34" charset="0"/>
                <a:ea typeface="Calibri" panose="020F0502020204030204" pitchFamily="34" charset="0"/>
                <a:cs typeface="Arial" panose="020B0604020202020204" pitchFamily="34" charset="0"/>
              </a:rPr>
              <a:t>the session, which was particularly noticeable during the Q&amp;A session. </a:t>
            </a:r>
          </a:p>
          <a:p>
            <a:pPr>
              <a:lnSpc>
                <a:spcPct val="107000"/>
              </a:lnSpc>
              <a:spcAft>
                <a:spcPts val="800"/>
              </a:spcAft>
            </a:pPr>
            <a:r>
              <a:rPr lang="en-GB" sz="1200" b="1">
                <a:solidFill>
                  <a:srgbClr val="5C1D54"/>
                </a:solidFill>
                <a:effectLst/>
                <a:latin typeface="Segoe UI Historic" panose="020B0502040204020203" pitchFamily="34" charset="0"/>
                <a:ea typeface="Calibri" panose="020F0502020204030204" pitchFamily="34" charset="0"/>
                <a:cs typeface="Arial" panose="020B0604020202020204" pitchFamily="34" charset="0"/>
              </a:rPr>
              <a:t>Outcome and impact</a:t>
            </a:r>
          </a:p>
          <a:p>
            <a:pPr>
              <a:lnSpc>
                <a:spcPct val="107000"/>
              </a:lnSpc>
              <a:spcAft>
                <a:spcPts val="800"/>
              </a:spcAft>
            </a:pPr>
            <a:r>
              <a:rPr lang="en-GB" sz="1100">
                <a:effectLst/>
                <a:latin typeface="Segoe UI Historic" panose="020B0502040204020203" pitchFamily="34" charset="0"/>
                <a:ea typeface="Calibri" panose="020F0502020204030204" pitchFamily="34" charset="0"/>
                <a:cs typeface="Arial" panose="020B0604020202020204" pitchFamily="34" charset="0"/>
              </a:rPr>
              <a:t>The </a:t>
            </a:r>
            <a:r>
              <a:rPr lang="en-GB" sz="1100">
                <a:latin typeface="Segoe UI Historic" panose="020B0502040204020203" pitchFamily="34" charset="0"/>
                <a:ea typeface="Calibri" panose="020F0502020204030204" pitchFamily="34" charset="0"/>
                <a:cs typeface="Arial" panose="020B0604020202020204" pitchFamily="34" charset="0"/>
              </a:rPr>
              <a:t>SM</a:t>
            </a:r>
            <a:r>
              <a:rPr lang="en-GB" sz="1100">
                <a:effectLst/>
                <a:latin typeface="Segoe UI Historic" panose="020B0502040204020203" pitchFamily="34" charset="0"/>
                <a:ea typeface="Calibri" panose="020F0502020204030204" pitchFamily="34" charset="0"/>
                <a:cs typeface="Arial" panose="020B0604020202020204" pitchFamily="34" charset="0"/>
              </a:rPr>
              <a:t> believes the </a:t>
            </a:r>
            <a:r>
              <a:rPr lang="en-GB" sz="1100">
                <a:latin typeface="Segoe UI Historic" panose="020B0502040204020203" pitchFamily="34" charset="0"/>
                <a:ea typeface="Calibri" panose="020F0502020204030204" pitchFamily="34" charset="0"/>
                <a:cs typeface="Arial" panose="020B0604020202020204" pitchFamily="34" charset="0"/>
              </a:rPr>
              <a:t>brickwork masterclass</a:t>
            </a:r>
            <a:r>
              <a:rPr lang="en-GB" sz="1100">
                <a:effectLst/>
                <a:latin typeface="Segoe UI Historic" panose="020B0502040204020203" pitchFamily="34" charset="0"/>
                <a:ea typeface="Calibri" panose="020F0502020204030204" pitchFamily="34" charset="0"/>
                <a:cs typeface="Arial" panose="020B0604020202020204" pitchFamily="34" charset="0"/>
              </a:rPr>
              <a:t> has had a significant </a:t>
            </a:r>
            <a:r>
              <a:rPr lang="en-GB" sz="1100">
                <a:latin typeface="Segoe UI Historic" panose="020B0502040204020203" pitchFamily="34" charset="0"/>
                <a:ea typeface="Calibri" panose="020F0502020204030204" pitchFamily="34" charset="0"/>
                <a:cs typeface="Arial" panose="020B0604020202020204" pitchFamily="34" charset="0"/>
              </a:rPr>
              <a:t>impact</a:t>
            </a:r>
            <a:r>
              <a:rPr lang="en-GB" sz="1100">
                <a:effectLst/>
                <a:latin typeface="Segoe UI Historic" panose="020B0502040204020203" pitchFamily="34" charset="0"/>
                <a:ea typeface="Calibri" panose="020F0502020204030204" pitchFamily="34" charset="0"/>
                <a:cs typeface="Arial" panose="020B0604020202020204" pitchFamily="34" charset="0"/>
              </a:rPr>
              <a:t> – bricklayers’ knowledge and understanding of why things are done in a certain way has increased, and as such their confidence and attention to detail has improved, as has the</a:t>
            </a:r>
            <a:r>
              <a:rPr lang="en-GB" sz="1100">
                <a:latin typeface="Segoe UI Historic" panose="020B0502040204020203" pitchFamily="34" charset="0"/>
                <a:ea typeface="Calibri" panose="020F0502020204030204" pitchFamily="34" charset="0"/>
                <a:cs typeface="Arial" panose="020B0604020202020204" pitchFamily="34" charset="0"/>
              </a:rPr>
              <a:t> q</a:t>
            </a:r>
            <a:r>
              <a:rPr lang="en-GB" sz="1100">
                <a:effectLst/>
                <a:latin typeface="Segoe UI Historic" panose="020B0502040204020203" pitchFamily="34" charset="0"/>
                <a:ea typeface="Calibri" panose="020F0502020204030204" pitchFamily="34" charset="0"/>
                <a:cs typeface="Arial" panose="020B0604020202020204" pitchFamily="34" charset="0"/>
              </a:rPr>
              <a:t>uality of their work. </a:t>
            </a:r>
          </a:p>
          <a:p>
            <a:pPr>
              <a:lnSpc>
                <a:spcPct val="107000"/>
              </a:lnSpc>
              <a:spcAft>
                <a:spcPts val="800"/>
              </a:spcAft>
            </a:pPr>
            <a:r>
              <a:rPr lang="en-GB" sz="1100">
                <a:effectLst/>
                <a:latin typeface="Segoe UI Historic" panose="020B0502040204020203" pitchFamily="34" charset="0"/>
                <a:ea typeface="Calibri" panose="020F0502020204030204" pitchFamily="34" charset="0"/>
                <a:cs typeface="Arial" panose="020B0604020202020204" pitchFamily="34" charset="0"/>
              </a:rPr>
              <a:t>Since the brickwork masterclass was held, </a:t>
            </a:r>
            <a:r>
              <a:rPr lang="en-GB" sz="1100">
                <a:latin typeface="Segoe UI Historic" panose="020B0502040204020203" pitchFamily="34" charset="0"/>
                <a:ea typeface="Calibri" panose="020F0502020204030204" pitchFamily="34" charset="0"/>
                <a:cs typeface="Arial" panose="020B0604020202020204" pitchFamily="34" charset="0"/>
              </a:rPr>
              <a:t>the site have developed c</a:t>
            </a:r>
            <a:r>
              <a:rPr lang="en-GB" sz="1100">
                <a:effectLst/>
                <a:latin typeface="Segoe UI Historic" panose="020B0502040204020203" pitchFamily="34" charset="0"/>
                <a:ea typeface="Calibri" panose="020F0502020204030204" pitchFamily="34" charset="0"/>
                <a:cs typeface="Arial" panose="020B0604020202020204" pitchFamily="34" charset="0"/>
              </a:rPr>
              <a:t>hecklists based on the NHBC guidelines for all the trades and the site has achieved </a:t>
            </a:r>
            <a:r>
              <a:rPr lang="en-GB" sz="1100">
                <a:latin typeface="Segoe UI Historic" panose="020B0502040204020203" pitchFamily="34" charset="0"/>
                <a:ea typeface="Calibri" panose="020F0502020204030204" pitchFamily="34" charset="0"/>
                <a:cs typeface="Arial" panose="020B0604020202020204" pitchFamily="34" charset="0"/>
              </a:rPr>
              <a:t>the </a:t>
            </a:r>
            <a:r>
              <a:rPr lang="en-GB" sz="1100">
                <a:effectLst/>
                <a:latin typeface="Segoe UI Historic" panose="020B0502040204020203" pitchFamily="34" charset="0"/>
                <a:ea typeface="Calibri" panose="020F0502020204030204" pitchFamily="34" charset="0"/>
                <a:cs typeface="Arial" panose="020B0604020202020204" pitchFamily="34" charset="0"/>
              </a:rPr>
              <a:t>highest CQR score (5.28) ever for any of the developer’s sites in the country. Specific knowledge areas where the SM found improvements (as a result of attending the brickwork masterclass) spanned party wall tie spacings and the use of thermalight blocks.</a:t>
            </a:r>
          </a:p>
        </p:txBody>
      </p:sp>
      <p:graphicFrame>
        <p:nvGraphicFramePr>
          <p:cNvPr id="54" name="Table 54">
            <a:extLst>
              <a:ext uri="{FF2B5EF4-FFF2-40B4-BE49-F238E27FC236}">
                <a16:creationId xmlns:a16="http://schemas.microsoft.com/office/drawing/2014/main" id="{2908C8DC-7B03-4D43-9D25-351929F5A51B}"/>
              </a:ext>
            </a:extLst>
          </p:cNvPr>
          <p:cNvGraphicFramePr>
            <a:graphicFrameLocks noGrp="1"/>
          </p:cNvGraphicFramePr>
          <p:nvPr>
            <p:extLst>
              <p:ext uri="{D42A27DB-BD31-4B8C-83A1-F6EECF244321}">
                <p14:modId xmlns:p14="http://schemas.microsoft.com/office/powerpoint/2010/main" val="1638695533"/>
              </p:ext>
            </p:extLst>
          </p:nvPr>
        </p:nvGraphicFramePr>
        <p:xfrm>
          <a:off x="6998036" y="2423490"/>
          <a:ext cx="4401115" cy="3298357"/>
        </p:xfrm>
        <a:graphic>
          <a:graphicData uri="http://schemas.openxmlformats.org/drawingml/2006/table">
            <a:tbl>
              <a:tblPr firstRow="1" bandRow="1">
                <a:tableStyleId>{72833802-FEF1-4C79-8D5D-14CF1EAF98D9}</a:tableStyleId>
              </a:tblPr>
              <a:tblGrid>
                <a:gridCol w="1657935">
                  <a:extLst>
                    <a:ext uri="{9D8B030D-6E8A-4147-A177-3AD203B41FA5}">
                      <a16:colId xmlns:a16="http://schemas.microsoft.com/office/drawing/2014/main" val="1665489912"/>
                    </a:ext>
                  </a:extLst>
                </a:gridCol>
                <a:gridCol w="1342180">
                  <a:extLst>
                    <a:ext uri="{9D8B030D-6E8A-4147-A177-3AD203B41FA5}">
                      <a16:colId xmlns:a16="http://schemas.microsoft.com/office/drawing/2014/main" val="1758094041"/>
                    </a:ext>
                  </a:extLst>
                </a:gridCol>
                <a:gridCol w="1401000">
                  <a:extLst>
                    <a:ext uri="{9D8B030D-6E8A-4147-A177-3AD203B41FA5}">
                      <a16:colId xmlns:a16="http://schemas.microsoft.com/office/drawing/2014/main" val="3322947065"/>
                    </a:ext>
                  </a:extLst>
                </a:gridCol>
              </a:tblGrid>
              <a:tr h="1071669">
                <a:tc>
                  <a:txBody>
                    <a:bodyPr/>
                    <a:lstStyle/>
                    <a:p>
                      <a:endParaRPr lang="en-GB"/>
                    </a:p>
                  </a:txBody>
                  <a:tcPr/>
                </a:tc>
                <a:tc>
                  <a:txBody>
                    <a:bodyPr/>
                    <a:lstStyle/>
                    <a:p>
                      <a:r>
                        <a:rPr lang="en-GB"/>
                        <a:t>Pre-brickwork masterclass</a:t>
                      </a:r>
                    </a:p>
                  </a:txBody>
                  <a:tcPr/>
                </a:tc>
                <a:tc>
                  <a:txBody>
                    <a:bodyPr/>
                    <a:lstStyle/>
                    <a:p>
                      <a:r>
                        <a:rPr lang="en-GB"/>
                        <a:t>Post-brickwork masterclass</a:t>
                      </a:r>
                    </a:p>
                  </a:txBody>
                  <a:tcPr/>
                </a:tc>
                <a:extLst>
                  <a:ext uri="{0D108BD9-81ED-4DB2-BD59-A6C34878D82A}">
                    <a16:rowId xmlns:a16="http://schemas.microsoft.com/office/drawing/2014/main" val="2775268837"/>
                  </a:ext>
                </a:extLst>
              </a:tr>
              <a:tr h="678723">
                <a:tc>
                  <a:txBody>
                    <a:bodyPr/>
                    <a:lstStyle/>
                    <a:p>
                      <a:r>
                        <a:rPr lang="en-GB" sz="1600" b="0"/>
                        <a:t>Walls and Columns</a:t>
                      </a:r>
                    </a:p>
                  </a:txBody>
                  <a:tcPr/>
                </a:tc>
                <a:tc>
                  <a:txBody>
                    <a:bodyPr/>
                    <a:lstStyle/>
                    <a:p>
                      <a:pPr algn="r"/>
                      <a:r>
                        <a:rPr lang="en-GB"/>
                        <a:t>4</a:t>
                      </a:r>
                    </a:p>
                  </a:txBody>
                  <a:tcPr anchor="ctr"/>
                </a:tc>
                <a:tc>
                  <a:txBody>
                    <a:bodyPr/>
                    <a:lstStyle/>
                    <a:p>
                      <a:pPr algn="r"/>
                      <a:r>
                        <a:rPr lang="en-GB" b="1">
                          <a:solidFill>
                            <a:schemeClr val="accent3"/>
                          </a:solidFill>
                        </a:rPr>
                        <a:t>5</a:t>
                      </a:r>
                    </a:p>
                  </a:txBody>
                  <a:tcPr anchor="ctr"/>
                </a:tc>
                <a:extLst>
                  <a:ext uri="{0D108BD9-81ED-4DB2-BD59-A6C34878D82A}">
                    <a16:rowId xmlns:a16="http://schemas.microsoft.com/office/drawing/2014/main" val="1368650299"/>
                  </a:ext>
                </a:extLst>
              </a:tr>
              <a:tr h="434621">
                <a:tc>
                  <a:txBody>
                    <a:bodyPr/>
                    <a:lstStyle/>
                    <a:p>
                      <a:r>
                        <a:rPr lang="en-GB" sz="1600" b="0"/>
                        <a:t>DPCs and Trays</a:t>
                      </a:r>
                    </a:p>
                  </a:txBody>
                  <a:tcPr/>
                </a:tc>
                <a:tc>
                  <a:txBody>
                    <a:bodyPr/>
                    <a:lstStyle/>
                    <a:p>
                      <a:pPr algn="r"/>
                      <a:r>
                        <a:rPr lang="en-GB"/>
                        <a:t>5</a:t>
                      </a:r>
                    </a:p>
                  </a:txBody>
                  <a:tcPr anchor="ctr"/>
                </a:tc>
                <a:tc>
                  <a:txBody>
                    <a:bodyPr/>
                    <a:lstStyle/>
                    <a:p>
                      <a:pPr algn="r"/>
                      <a:r>
                        <a:rPr lang="en-GB" b="1">
                          <a:solidFill>
                            <a:schemeClr val="accent3"/>
                          </a:solidFill>
                        </a:rPr>
                        <a:t>6</a:t>
                      </a:r>
                    </a:p>
                  </a:txBody>
                  <a:tcPr anchor="ctr"/>
                </a:tc>
                <a:extLst>
                  <a:ext uri="{0D108BD9-81ED-4DB2-BD59-A6C34878D82A}">
                    <a16:rowId xmlns:a16="http://schemas.microsoft.com/office/drawing/2014/main" val="535074713"/>
                  </a:ext>
                </a:extLst>
              </a:tr>
              <a:tr h="678723">
                <a:tc>
                  <a:txBody>
                    <a:bodyPr/>
                    <a:lstStyle/>
                    <a:p>
                      <a:r>
                        <a:rPr lang="en-GB" sz="1600" b="0"/>
                        <a:t>Firestopping (superstructure)</a:t>
                      </a:r>
                    </a:p>
                  </a:txBody>
                  <a:tcPr/>
                </a:tc>
                <a:tc>
                  <a:txBody>
                    <a:bodyPr/>
                    <a:lstStyle/>
                    <a:p>
                      <a:pPr algn="r"/>
                      <a:r>
                        <a:rPr lang="en-GB"/>
                        <a:t>5</a:t>
                      </a:r>
                    </a:p>
                  </a:txBody>
                  <a:tcPr anchor="ctr"/>
                </a:tc>
                <a:tc>
                  <a:txBody>
                    <a:bodyPr/>
                    <a:lstStyle/>
                    <a:p>
                      <a:pPr algn="r"/>
                      <a:r>
                        <a:rPr lang="en-GB" b="1">
                          <a:solidFill>
                            <a:schemeClr val="accent3"/>
                          </a:solidFill>
                        </a:rPr>
                        <a:t>6</a:t>
                      </a:r>
                    </a:p>
                  </a:txBody>
                  <a:tcPr anchor="ctr"/>
                </a:tc>
                <a:extLst>
                  <a:ext uri="{0D108BD9-81ED-4DB2-BD59-A6C34878D82A}">
                    <a16:rowId xmlns:a16="http://schemas.microsoft.com/office/drawing/2014/main" val="2787952343"/>
                  </a:ext>
                </a:extLst>
              </a:tr>
              <a:tr h="434621">
                <a:tc>
                  <a:txBody>
                    <a:bodyPr/>
                    <a:lstStyle/>
                    <a:p>
                      <a:r>
                        <a:rPr lang="en-GB" sz="1600" b="0"/>
                        <a:t>Overall rating</a:t>
                      </a:r>
                    </a:p>
                  </a:txBody>
                  <a:tcPr/>
                </a:tc>
                <a:tc>
                  <a:txBody>
                    <a:bodyPr/>
                    <a:lstStyle/>
                    <a:p>
                      <a:pPr algn="r"/>
                      <a:r>
                        <a:rPr lang="en-GB"/>
                        <a:t>4.88</a:t>
                      </a:r>
                    </a:p>
                  </a:txBody>
                  <a:tcPr anchor="ctr"/>
                </a:tc>
                <a:tc>
                  <a:txBody>
                    <a:bodyPr/>
                    <a:lstStyle/>
                    <a:p>
                      <a:pPr algn="r"/>
                      <a:r>
                        <a:rPr lang="en-GB" b="1">
                          <a:solidFill>
                            <a:schemeClr val="accent3"/>
                          </a:solidFill>
                        </a:rPr>
                        <a:t>5.28</a:t>
                      </a:r>
                    </a:p>
                  </a:txBody>
                  <a:tcPr anchor="ctr"/>
                </a:tc>
                <a:extLst>
                  <a:ext uri="{0D108BD9-81ED-4DB2-BD59-A6C34878D82A}">
                    <a16:rowId xmlns:a16="http://schemas.microsoft.com/office/drawing/2014/main" val="4130503761"/>
                  </a:ext>
                </a:extLst>
              </a:tr>
            </a:tbl>
          </a:graphicData>
        </a:graphic>
      </p:graphicFrame>
      <p:sp>
        <p:nvSpPr>
          <p:cNvPr id="56" name="TextBox 55">
            <a:extLst>
              <a:ext uri="{FF2B5EF4-FFF2-40B4-BE49-F238E27FC236}">
                <a16:creationId xmlns:a16="http://schemas.microsoft.com/office/drawing/2014/main" id="{8B21CA65-310A-45FF-B3DA-E9E8C0AA88C5}"/>
              </a:ext>
            </a:extLst>
          </p:cNvPr>
          <p:cNvSpPr txBox="1"/>
          <p:nvPr/>
        </p:nvSpPr>
        <p:spPr>
          <a:xfrm>
            <a:off x="6998036" y="1476842"/>
            <a:ext cx="5037394" cy="663258"/>
          </a:xfrm>
          <a:prstGeom prst="rect">
            <a:avLst/>
          </a:prstGeom>
          <a:noFill/>
        </p:spPr>
        <p:txBody>
          <a:bodyPr wrap="square">
            <a:spAutoFit/>
          </a:bodyPr>
          <a:lstStyle/>
          <a:p>
            <a:pPr>
              <a:lnSpc>
                <a:spcPct val="107000"/>
              </a:lnSpc>
              <a:spcAft>
                <a:spcPts val="800"/>
              </a:spcAft>
            </a:pPr>
            <a:r>
              <a:rPr lang="en-GB" b="1">
                <a:solidFill>
                  <a:srgbClr val="5C1D54"/>
                </a:solidFill>
                <a:latin typeface="Segoe UI Historic" panose="020B0502040204020203" pitchFamily="34" charset="0"/>
                <a:ea typeface="Calibri" panose="020F0502020204030204" pitchFamily="34" charset="0"/>
                <a:cs typeface="Arial" panose="020B0604020202020204" pitchFamily="34" charset="0"/>
              </a:rPr>
              <a:t>CQR Site Assessment ratings pre- and post- brickwork masterclass</a:t>
            </a:r>
            <a:endParaRPr lang="en-GB" b="1">
              <a:solidFill>
                <a:srgbClr val="5C1D54"/>
              </a:solidFill>
              <a:effectLst/>
              <a:latin typeface="Segoe UI Historic" panose="020B0502040204020203" pitchFamily="34" charset="0"/>
              <a:ea typeface="Calibri" panose="020F0502020204030204" pitchFamily="34" charset="0"/>
              <a:cs typeface="Arial" panose="020B0604020202020204" pitchFamily="34" charset="0"/>
            </a:endParaRPr>
          </a:p>
        </p:txBody>
      </p:sp>
      <p:cxnSp>
        <p:nvCxnSpPr>
          <p:cNvPr id="57" name="Straight Connector 56">
            <a:extLst>
              <a:ext uri="{FF2B5EF4-FFF2-40B4-BE49-F238E27FC236}">
                <a16:creationId xmlns:a16="http://schemas.microsoft.com/office/drawing/2014/main" id="{D95D0349-7A7C-4B91-84FD-D4792F4D939E}"/>
              </a:ext>
            </a:extLst>
          </p:cNvPr>
          <p:cNvCxnSpPr>
            <a:cxnSpLocks/>
          </p:cNvCxnSpPr>
          <p:nvPr/>
        </p:nvCxnSpPr>
        <p:spPr>
          <a:xfrm flipV="1">
            <a:off x="6553200" y="1442406"/>
            <a:ext cx="0" cy="4997722"/>
          </a:xfrm>
          <a:prstGeom prst="line">
            <a:avLst/>
          </a:prstGeom>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38BDBDB-62A7-CAAD-ECBD-C61D0E47D9AF}"/>
              </a:ext>
            </a:extLst>
          </p:cNvPr>
          <p:cNvGrpSpPr/>
          <p:nvPr/>
        </p:nvGrpSpPr>
        <p:grpSpPr>
          <a:xfrm>
            <a:off x="10079828" y="3774758"/>
            <a:ext cx="905749" cy="1775208"/>
            <a:chOff x="9983512" y="3554615"/>
            <a:chExt cx="905749" cy="1775208"/>
          </a:xfrm>
        </p:grpSpPr>
        <p:sp>
          <p:nvSpPr>
            <p:cNvPr id="61" name="Arrow: Right 60">
              <a:extLst>
                <a:ext uri="{FF2B5EF4-FFF2-40B4-BE49-F238E27FC236}">
                  <a16:creationId xmlns:a16="http://schemas.microsoft.com/office/drawing/2014/main" id="{17C05EAB-359D-47EA-925E-EB1A744DDED6}"/>
                </a:ext>
              </a:extLst>
            </p:cNvPr>
            <p:cNvSpPr/>
            <p:nvPr/>
          </p:nvSpPr>
          <p:spPr>
            <a:xfrm>
              <a:off x="9983513" y="3554615"/>
              <a:ext cx="905748" cy="12437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Arrow: Right 61">
              <a:extLst>
                <a:ext uri="{FF2B5EF4-FFF2-40B4-BE49-F238E27FC236}">
                  <a16:creationId xmlns:a16="http://schemas.microsoft.com/office/drawing/2014/main" id="{196D9204-8FA3-472B-8DAB-722579EEE7E7}"/>
                </a:ext>
              </a:extLst>
            </p:cNvPr>
            <p:cNvSpPr/>
            <p:nvPr/>
          </p:nvSpPr>
          <p:spPr>
            <a:xfrm>
              <a:off x="9983513" y="4083343"/>
              <a:ext cx="905748" cy="12437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Arrow: Right 62">
              <a:extLst>
                <a:ext uri="{FF2B5EF4-FFF2-40B4-BE49-F238E27FC236}">
                  <a16:creationId xmlns:a16="http://schemas.microsoft.com/office/drawing/2014/main" id="{9868A381-3886-4494-86FC-94142CCD6BF9}"/>
                </a:ext>
              </a:extLst>
            </p:cNvPr>
            <p:cNvSpPr/>
            <p:nvPr/>
          </p:nvSpPr>
          <p:spPr>
            <a:xfrm>
              <a:off x="9983512" y="4637097"/>
              <a:ext cx="905748" cy="12437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Arrow: Right 63">
              <a:extLst>
                <a:ext uri="{FF2B5EF4-FFF2-40B4-BE49-F238E27FC236}">
                  <a16:creationId xmlns:a16="http://schemas.microsoft.com/office/drawing/2014/main" id="{52C80F67-7419-4705-9D38-E1A8C47EB16E}"/>
                </a:ext>
              </a:extLst>
            </p:cNvPr>
            <p:cNvSpPr/>
            <p:nvPr/>
          </p:nvSpPr>
          <p:spPr>
            <a:xfrm>
              <a:off x="9983512" y="5205446"/>
              <a:ext cx="580103" cy="12437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5" name="Graphic 14" descr="Building Brick Wall with solid fill">
            <a:extLst>
              <a:ext uri="{FF2B5EF4-FFF2-40B4-BE49-F238E27FC236}">
                <a16:creationId xmlns:a16="http://schemas.microsoft.com/office/drawing/2014/main" id="{FFFFC7DA-B21C-FA9B-E0B7-727D6D5EEC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405" y="1261001"/>
            <a:ext cx="1311830" cy="1311830"/>
          </a:xfrm>
          <a:prstGeom prst="rect">
            <a:avLst/>
          </a:prstGeom>
        </p:spPr>
      </p:pic>
    </p:spTree>
    <p:extLst>
      <p:ext uri="{BB962C8B-B14F-4D97-AF65-F5344CB8AC3E}">
        <p14:creationId xmlns:p14="http://schemas.microsoft.com/office/powerpoint/2010/main" val="4198955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D003FE-3EFF-406F-44A4-F1D207BC1425}"/>
              </a:ext>
            </a:extLst>
          </p:cNvPr>
          <p:cNvSpPr/>
          <p:nvPr/>
        </p:nvSpPr>
        <p:spPr>
          <a:xfrm rot="-1080000">
            <a:off x="1949607" y="1235811"/>
            <a:ext cx="8098243" cy="4708981"/>
          </a:xfrm>
          <a:prstGeom prst="rect">
            <a:avLst/>
          </a:prstGeom>
          <a:noFill/>
        </p:spPr>
        <p:txBody>
          <a:bodyPr wrap="none" lIns="91440" tIns="45720" rIns="91440" bIns="45720">
            <a:spAutoFit/>
          </a:bodyPr>
          <a:lstStyle/>
          <a:p>
            <a:pPr algn="ctr"/>
            <a:r>
              <a:rPr lang="en-US" sz="30000">
                <a:solidFill>
                  <a:schemeClr val="bg1">
                    <a:lumMod val="95000"/>
                    <a:alpha val="78000"/>
                  </a:schemeClr>
                </a:solidFill>
              </a:rPr>
              <a:t>Draft</a:t>
            </a:r>
          </a:p>
        </p:txBody>
      </p:sp>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70000"/>
          </a:xfrm>
          <a:prstGeom prst="rect">
            <a:avLst/>
          </a:prstGeom>
          <a:noFill/>
        </p:spPr>
        <p:txBody>
          <a:bodyPr wrap="square" rtlCol="0">
            <a:spAutoFit/>
          </a:bodyPr>
          <a:lstStyle/>
          <a:p>
            <a:pPr>
              <a:lnSpc>
                <a:spcPct val="107000"/>
              </a:lnSpc>
              <a:spcBef>
                <a:spcPts val="200"/>
              </a:spcBef>
              <a:spcAft>
                <a:spcPts val="600"/>
              </a:spcAft>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Case study 3 – CQR (1)</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0C9271C5-2BC2-48FD-892B-E7A6D3DE09D4}"/>
              </a:ext>
            </a:extLst>
          </p:cNvPr>
          <p:cNvSpPr txBox="1"/>
          <p:nvPr/>
        </p:nvSpPr>
        <p:spPr>
          <a:xfrm>
            <a:off x="5638800" y="2971800"/>
            <a:ext cx="914400" cy="914400"/>
          </a:xfrm>
          <a:prstGeom prst="rect">
            <a:avLst/>
          </a:prstGeom>
          <a:noFill/>
        </p:spPr>
        <p:txBody>
          <a:bodyPr wrap="square" rtlCol="0">
            <a:spAutoFit/>
          </a:bodyPr>
          <a:lstStyle/>
          <a:p>
            <a:endParaRPr lang="en-GB"/>
          </a:p>
        </p:txBody>
      </p:sp>
      <p:pic>
        <p:nvPicPr>
          <p:cNvPr id="14" name="Picture 13">
            <a:extLst>
              <a:ext uri="{FF2B5EF4-FFF2-40B4-BE49-F238E27FC236}">
                <a16:creationId xmlns:a16="http://schemas.microsoft.com/office/drawing/2014/main" id="{984E7EA3-17AC-49E5-8B74-2D500AC148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
        <p:nvSpPr>
          <p:cNvPr id="2" name="TextBox 1">
            <a:extLst>
              <a:ext uri="{FF2B5EF4-FFF2-40B4-BE49-F238E27FC236}">
                <a16:creationId xmlns:a16="http://schemas.microsoft.com/office/drawing/2014/main" id="{A3AE5D0B-2B64-4051-BE97-381DC6F0CDE8}"/>
              </a:ext>
            </a:extLst>
          </p:cNvPr>
          <p:cNvSpPr txBox="1"/>
          <p:nvPr/>
        </p:nvSpPr>
        <p:spPr>
          <a:xfrm>
            <a:off x="2261108" y="1258529"/>
            <a:ext cx="2930013" cy="369332"/>
          </a:xfrm>
          <a:prstGeom prst="rect">
            <a:avLst/>
          </a:prstGeom>
          <a:noFill/>
        </p:spPr>
        <p:txBody>
          <a:bodyPr wrap="square" rtlCol="0">
            <a:spAutoFit/>
          </a:bodyPr>
          <a:lstStyle/>
          <a:p>
            <a:r>
              <a:rPr lang="en-GB" b="1"/>
              <a:t>Pre-brickwork masterclass</a:t>
            </a:r>
          </a:p>
        </p:txBody>
      </p:sp>
      <p:sp>
        <p:nvSpPr>
          <p:cNvPr id="8" name="TextBox 7">
            <a:extLst>
              <a:ext uri="{FF2B5EF4-FFF2-40B4-BE49-F238E27FC236}">
                <a16:creationId xmlns:a16="http://schemas.microsoft.com/office/drawing/2014/main" id="{E1322C37-8007-4021-822B-6B039D072E59}"/>
              </a:ext>
            </a:extLst>
          </p:cNvPr>
          <p:cNvSpPr txBox="1"/>
          <p:nvPr/>
        </p:nvSpPr>
        <p:spPr>
          <a:xfrm>
            <a:off x="7806814" y="1258529"/>
            <a:ext cx="2930013" cy="369332"/>
          </a:xfrm>
          <a:prstGeom prst="rect">
            <a:avLst/>
          </a:prstGeom>
          <a:noFill/>
        </p:spPr>
        <p:txBody>
          <a:bodyPr wrap="square" rtlCol="0">
            <a:spAutoFit/>
          </a:bodyPr>
          <a:lstStyle/>
          <a:p>
            <a:r>
              <a:rPr lang="en-GB" b="1"/>
              <a:t>Post-brickwork masterclass</a:t>
            </a:r>
          </a:p>
        </p:txBody>
      </p:sp>
      <p:pic>
        <p:nvPicPr>
          <p:cNvPr id="16" name="Picture 15">
            <a:extLst>
              <a:ext uri="{FF2B5EF4-FFF2-40B4-BE49-F238E27FC236}">
                <a16:creationId xmlns:a16="http://schemas.microsoft.com/office/drawing/2014/main" id="{C50E8383-1C76-4432-BE70-D2276AE1BFB7}"/>
              </a:ext>
            </a:extLst>
          </p:cNvPr>
          <p:cNvPicPr>
            <a:picLocks noChangeAspect="1"/>
          </p:cNvPicPr>
          <p:nvPr/>
        </p:nvPicPr>
        <p:blipFill>
          <a:blip r:embed="rId4"/>
          <a:stretch>
            <a:fillRect/>
          </a:stretch>
        </p:blipFill>
        <p:spPr>
          <a:xfrm>
            <a:off x="647702" y="1730537"/>
            <a:ext cx="10735911" cy="4865916"/>
          </a:xfrm>
          <a:prstGeom prst="rect">
            <a:avLst/>
          </a:prstGeom>
        </p:spPr>
      </p:pic>
    </p:spTree>
    <p:extLst>
      <p:ext uri="{BB962C8B-B14F-4D97-AF65-F5344CB8AC3E}">
        <p14:creationId xmlns:p14="http://schemas.microsoft.com/office/powerpoint/2010/main" val="2925300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902A75-A198-71CE-3F35-F52E5B39784E}"/>
              </a:ext>
            </a:extLst>
          </p:cNvPr>
          <p:cNvSpPr/>
          <p:nvPr/>
        </p:nvSpPr>
        <p:spPr>
          <a:xfrm rot="-1080000">
            <a:off x="1949607" y="1235811"/>
            <a:ext cx="8098243" cy="4708981"/>
          </a:xfrm>
          <a:prstGeom prst="rect">
            <a:avLst/>
          </a:prstGeom>
          <a:noFill/>
        </p:spPr>
        <p:txBody>
          <a:bodyPr wrap="none" lIns="91440" tIns="45720" rIns="91440" bIns="45720">
            <a:spAutoFit/>
          </a:bodyPr>
          <a:lstStyle/>
          <a:p>
            <a:pPr algn="ctr"/>
            <a:r>
              <a:rPr lang="en-US" sz="30000">
                <a:solidFill>
                  <a:schemeClr val="bg1">
                    <a:lumMod val="95000"/>
                    <a:alpha val="78000"/>
                  </a:schemeClr>
                </a:solidFill>
              </a:rPr>
              <a:t>Draft</a:t>
            </a:r>
          </a:p>
        </p:txBody>
      </p:sp>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70000"/>
          </a:xfrm>
          <a:prstGeom prst="rect">
            <a:avLst/>
          </a:prstGeom>
          <a:noFill/>
        </p:spPr>
        <p:txBody>
          <a:bodyPr wrap="square" rtlCol="0">
            <a:spAutoFit/>
          </a:bodyPr>
          <a:lstStyle/>
          <a:p>
            <a:pPr>
              <a:lnSpc>
                <a:spcPct val="107000"/>
              </a:lnSpc>
              <a:spcBef>
                <a:spcPts val="200"/>
              </a:spcBef>
              <a:spcAft>
                <a:spcPts val="600"/>
              </a:spcAft>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Case study 3 – CQR (2)</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pic>
        <p:nvPicPr>
          <p:cNvPr id="14" name="Picture 13">
            <a:extLst>
              <a:ext uri="{FF2B5EF4-FFF2-40B4-BE49-F238E27FC236}">
                <a16:creationId xmlns:a16="http://schemas.microsoft.com/office/drawing/2014/main" id="{984E7EA3-17AC-49E5-8B74-2D500AC148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
        <p:nvSpPr>
          <p:cNvPr id="2" name="TextBox 1">
            <a:extLst>
              <a:ext uri="{FF2B5EF4-FFF2-40B4-BE49-F238E27FC236}">
                <a16:creationId xmlns:a16="http://schemas.microsoft.com/office/drawing/2014/main" id="{A3AE5D0B-2B64-4051-BE97-381DC6F0CDE8}"/>
              </a:ext>
            </a:extLst>
          </p:cNvPr>
          <p:cNvSpPr txBox="1"/>
          <p:nvPr/>
        </p:nvSpPr>
        <p:spPr>
          <a:xfrm>
            <a:off x="2423037" y="1382582"/>
            <a:ext cx="2930013" cy="369332"/>
          </a:xfrm>
          <a:prstGeom prst="rect">
            <a:avLst/>
          </a:prstGeom>
          <a:noFill/>
        </p:spPr>
        <p:txBody>
          <a:bodyPr wrap="square" rtlCol="0">
            <a:spAutoFit/>
          </a:bodyPr>
          <a:lstStyle/>
          <a:p>
            <a:r>
              <a:rPr lang="en-GB" b="1"/>
              <a:t>Pre-brickwork masterclass</a:t>
            </a:r>
          </a:p>
        </p:txBody>
      </p:sp>
      <p:sp>
        <p:nvSpPr>
          <p:cNvPr id="8" name="TextBox 7">
            <a:extLst>
              <a:ext uri="{FF2B5EF4-FFF2-40B4-BE49-F238E27FC236}">
                <a16:creationId xmlns:a16="http://schemas.microsoft.com/office/drawing/2014/main" id="{E1322C37-8007-4021-822B-6B039D072E59}"/>
              </a:ext>
            </a:extLst>
          </p:cNvPr>
          <p:cNvSpPr txBox="1"/>
          <p:nvPr/>
        </p:nvSpPr>
        <p:spPr>
          <a:xfrm>
            <a:off x="7387798" y="1382582"/>
            <a:ext cx="2930013" cy="369332"/>
          </a:xfrm>
          <a:prstGeom prst="rect">
            <a:avLst/>
          </a:prstGeom>
          <a:noFill/>
        </p:spPr>
        <p:txBody>
          <a:bodyPr wrap="square" rtlCol="0">
            <a:spAutoFit/>
          </a:bodyPr>
          <a:lstStyle/>
          <a:p>
            <a:r>
              <a:rPr lang="en-GB" b="1"/>
              <a:t>Post-brickwork masterclass</a:t>
            </a:r>
          </a:p>
        </p:txBody>
      </p:sp>
      <p:pic>
        <p:nvPicPr>
          <p:cNvPr id="16" name="Picture 15">
            <a:extLst>
              <a:ext uri="{FF2B5EF4-FFF2-40B4-BE49-F238E27FC236}">
                <a16:creationId xmlns:a16="http://schemas.microsoft.com/office/drawing/2014/main" id="{BC458B19-F8CE-44DB-BD29-65EFBC57A695}"/>
              </a:ext>
            </a:extLst>
          </p:cNvPr>
          <p:cNvPicPr>
            <a:picLocks noChangeAspect="1"/>
          </p:cNvPicPr>
          <p:nvPr/>
        </p:nvPicPr>
        <p:blipFill>
          <a:blip r:embed="rId4"/>
          <a:stretch>
            <a:fillRect/>
          </a:stretch>
        </p:blipFill>
        <p:spPr>
          <a:xfrm>
            <a:off x="1136474" y="1824811"/>
            <a:ext cx="9919052" cy="4718713"/>
          </a:xfrm>
          <a:prstGeom prst="rect">
            <a:avLst/>
          </a:prstGeom>
        </p:spPr>
      </p:pic>
    </p:spTree>
    <p:extLst>
      <p:ext uri="{BB962C8B-B14F-4D97-AF65-F5344CB8AC3E}">
        <p14:creationId xmlns:p14="http://schemas.microsoft.com/office/powerpoint/2010/main" val="7901920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BD8CE9-E0CF-216C-47CD-E582FEE119C9}"/>
              </a:ext>
            </a:extLst>
          </p:cNvPr>
          <p:cNvSpPr/>
          <p:nvPr/>
        </p:nvSpPr>
        <p:spPr>
          <a:xfrm rot="-1080000">
            <a:off x="1949607" y="1235811"/>
            <a:ext cx="8098243" cy="4708981"/>
          </a:xfrm>
          <a:prstGeom prst="rect">
            <a:avLst/>
          </a:prstGeom>
          <a:noFill/>
        </p:spPr>
        <p:txBody>
          <a:bodyPr wrap="none" lIns="91440" tIns="45720" rIns="91440" bIns="45720">
            <a:spAutoFit/>
          </a:bodyPr>
          <a:lstStyle/>
          <a:p>
            <a:pPr algn="ctr"/>
            <a:r>
              <a:rPr lang="en-US" sz="30000">
                <a:solidFill>
                  <a:schemeClr val="bg1">
                    <a:lumMod val="95000"/>
                    <a:alpha val="78000"/>
                  </a:schemeClr>
                </a:solidFill>
              </a:rPr>
              <a:t>Draft</a:t>
            </a:r>
          </a:p>
        </p:txBody>
      </p:sp>
      <p:sp>
        <p:nvSpPr>
          <p:cNvPr id="5" name="TextBox 4">
            <a:extLst>
              <a:ext uri="{FF2B5EF4-FFF2-40B4-BE49-F238E27FC236}">
                <a16:creationId xmlns:a16="http://schemas.microsoft.com/office/drawing/2014/main" id="{5BB49597-0CE9-44A7-BC84-34B4CE17487A}"/>
              </a:ext>
            </a:extLst>
          </p:cNvPr>
          <p:cNvSpPr txBox="1"/>
          <p:nvPr/>
        </p:nvSpPr>
        <p:spPr>
          <a:xfrm>
            <a:off x="399483" y="420104"/>
            <a:ext cx="9753600" cy="470000"/>
          </a:xfrm>
          <a:prstGeom prst="rect">
            <a:avLst/>
          </a:prstGeom>
          <a:noFill/>
        </p:spPr>
        <p:txBody>
          <a:bodyPr wrap="square" rtlCol="0">
            <a:spAutoFit/>
          </a:bodyPr>
          <a:lstStyle/>
          <a:p>
            <a:pPr>
              <a:lnSpc>
                <a:spcPct val="107000"/>
              </a:lnSpc>
              <a:spcBef>
                <a:spcPts val="200"/>
              </a:spcBef>
              <a:spcAft>
                <a:spcPts val="600"/>
              </a:spcAft>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Case study 3 – CQR (3)</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0C9271C5-2BC2-48FD-892B-E7A6D3DE09D4}"/>
              </a:ext>
            </a:extLst>
          </p:cNvPr>
          <p:cNvSpPr txBox="1"/>
          <p:nvPr/>
        </p:nvSpPr>
        <p:spPr>
          <a:xfrm>
            <a:off x="5638800" y="2971800"/>
            <a:ext cx="914400" cy="914400"/>
          </a:xfrm>
          <a:prstGeom prst="rect">
            <a:avLst/>
          </a:prstGeom>
          <a:noFill/>
        </p:spPr>
        <p:txBody>
          <a:bodyPr wrap="square" rtlCol="0">
            <a:spAutoFit/>
          </a:bodyPr>
          <a:lstStyle/>
          <a:p>
            <a:endParaRPr lang="en-GB"/>
          </a:p>
        </p:txBody>
      </p:sp>
      <p:pic>
        <p:nvPicPr>
          <p:cNvPr id="14" name="Picture 13">
            <a:extLst>
              <a:ext uri="{FF2B5EF4-FFF2-40B4-BE49-F238E27FC236}">
                <a16:creationId xmlns:a16="http://schemas.microsoft.com/office/drawing/2014/main" id="{984E7EA3-17AC-49E5-8B74-2D500AC148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
        <p:nvSpPr>
          <p:cNvPr id="2" name="TextBox 1">
            <a:extLst>
              <a:ext uri="{FF2B5EF4-FFF2-40B4-BE49-F238E27FC236}">
                <a16:creationId xmlns:a16="http://schemas.microsoft.com/office/drawing/2014/main" id="{A3AE5D0B-2B64-4051-BE97-381DC6F0CDE8}"/>
              </a:ext>
            </a:extLst>
          </p:cNvPr>
          <p:cNvSpPr txBox="1"/>
          <p:nvPr/>
        </p:nvSpPr>
        <p:spPr>
          <a:xfrm>
            <a:off x="2423037" y="1382582"/>
            <a:ext cx="2930013" cy="369332"/>
          </a:xfrm>
          <a:prstGeom prst="rect">
            <a:avLst/>
          </a:prstGeom>
          <a:noFill/>
        </p:spPr>
        <p:txBody>
          <a:bodyPr wrap="square" rtlCol="0">
            <a:spAutoFit/>
          </a:bodyPr>
          <a:lstStyle/>
          <a:p>
            <a:r>
              <a:rPr lang="en-GB" b="1"/>
              <a:t>Pre-brickwork masterclass</a:t>
            </a:r>
          </a:p>
        </p:txBody>
      </p:sp>
      <p:sp>
        <p:nvSpPr>
          <p:cNvPr id="8" name="TextBox 7">
            <a:extLst>
              <a:ext uri="{FF2B5EF4-FFF2-40B4-BE49-F238E27FC236}">
                <a16:creationId xmlns:a16="http://schemas.microsoft.com/office/drawing/2014/main" id="{E1322C37-8007-4021-822B-6B039D072E59}"/>
              </a:ext>
            </a:extLst>
          </p:cNvPr>
          <p:cNvSpPr txBox="1"/>
          <p:nvPr/>
        </p:nvSpPr>
        <p:spPr>
          <a:xfrm>
            <a:off x="7387798" y="1382582"/>
            <a:ext cx="2930013" cy="369332"/>
          </a:xfrm>
          <a:prstGeom prst="rect">
            <a:avLst/>
          </a:prstGeom>
          <a:noFill/>
        </p:spPr>
        <p:txBody>
          <a:bodyPr wrap="square" rtlCol="0">
            <a:spAutoFit/>
          </a:bodyPr>
          <a:lstStyle/>
          <a:p>
            <a:r>
              <a:rPr lang="en-GB" b="1"/>
              <a:t>Post-brickwork masterclass</a:t>
            </a:r>
          </a:p>
        </p:txBody>
      </p:sp>
      <p:pic>
        <p:nvPicPr>
          <p:cNvPr id="18" name="Picture 17">
            <a:extLst>
              <a:ext uri="{FF2B5EF4-FFF2-40B4-BE49-F238E27FC236}">
                <a16:creationId xmlns:a16="http://schemas.microsoft.com/office/drawing/2014/main" id="{1763D36F-FE9C-4D01-B388-CD2A8EC492BE}"/>
              </a:ext>
            </a:extLst>
          </p:cNvPr>
          <p:cNvPicPr>
            <a:picLocks noChangeAspect="1"/>
          </p:cNvPicPr>
          <p:nvPr/>
        </p:nvPicPr>
        <p:blipFill>
          <a:blip r:embed="rId4"/>
          <a:stretch>
            <a:fillRect/>
          </a:stretch>
        </p:blipFill>
        <p:spPr>
          <a:xfrm>
            <a:off x="1090750" y="1889932"/>
            <a:ext cx="10010500" cy="4706520"/>
          </a:xfrm>
          <a:prstGeom prst="rect">
            <a:avLst/>
          </a:prstGeom>
        </p:spPr>
      </p:pic>
    </p:spTree>
    <p:extLst>
      <p:ext uri="{BB962C8B-B14F-4D97-AF65-F5344CB8AC3E}">
        <p14:creationId xmlns:p14="http://schemas.microsoft.com/office/powerpoint/2010/main" val="3914025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lumMod val="65000"/>
                    <a:lumOff val="35000"/>
                  </a:prstClr>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Case study 4 - overview</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E7B05C4C-796D-4F14-B51B-1141C6EA1545}"/>
              </a:ext>
            </a:extLst>
          </p:cNvPr>
          <p:cNvSpPr txBox="1"/>
          <p:nvPr/>
        </p:nvSpPr>
        <p:spPr>
          <a:xfrm>
            <a:off x="2119235" y="1911244"/>
            <a:ext cx="7290912" cy="4271747"/>
          </a:xfrm>
          <a:prstGeom prst="rect">
            <a:avLst/>
          </a:prstGeom>
          <a:solidFill>
            <a:srgbClr val="DAEDE8"/>
          </a:solidFill>
        </p:spPr>
        <p:txBody>
          <a:bodyPr wrap="square" lIns="91440" tIns="45720" rIns="91440" bIns="45720" rtlCol="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5C1D54"/>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Context</a:t>
            </a:r>
            <a:endParaRPr kumimoji="0" lang="en-GB" sz="1200" b="1" u="none" strike="noStrike" kern="1200" cap="none" spc="0" normalizeH="0" baseline="0" noProof="0">
              <a:ln>
                <a:noFill/>
              </a:ln>
              <a:solidFill>
                <a:srgbClr val="5C1D54"/>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u="none" strike="noStrike" kern="1200" cap="none" spc="0" normalizeH="0" baseline="0" noProof="0">
                <a:ln>
                  <a:noFill/>
                </a:ln>
                <a:solidFill>
                  <a:srgbClr val="595959"/>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On-site, there are three bricklaying gangs, all are self employed and the site manager describes the team as “</a:t>
            </a:r>
            <a:r>
              <a:rPr kumimoji="0" lang="en-GB" sz="1100" i="1" u="none" strike="noStrike" kern="1200" cap="none" spc="0" normalizeH="0" baseline="0" noProof="0">
                <a:ln>
                  <a:noFill/>
                </a:ln>
                <a:solidFill>
                  <a:srgbClr val="595959"/>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stable and settled</a:t>
            </a:r>
            <a:r>
              <a:rPr kumimoji="0" lang="en-GB" sz="1100" i="0" u="none" strike="noStrike" kern="1200" cap="none" spc="0" normalizeH="0" baseline="0" noProof="0">
                <a:ln>
                  <a:noFill/>
                </a:ln>
                <a:solidFill>
                  <a:srgbClr val="595959"/>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 A brickwork masterclass was held in </a:t>
            </a:r>
            <a:r>
              <a:rPr lang="en-GB" sz="1100">
                <a:solidFill>
                  <a:srgbClr val="595959"/>
                </a:solidFill>
                <a:latin typeface="Segoe UI Historic" panose="020B0502040204020203" pitchFamily="34" charset="0"/>
                <a:ea typeface="Segoe UI Historic" panose="020B0502040204020203" pitchFamily="34" charset="0"/>
                <a:cs typeface="Segoe UI Historic" panose="020B0502040204020203" pitchFamily="34" charset="0"/>
              </a:rPr>
              <a:t>February 2022, delivered by an NHBC Inspector from another area. After “</a:t>
            </a:r>
            <a:r>
              <a:rPr lang="en-GB" sz="1100" i="1">
                <a:solidFill>
                  <a:srgbClr val="595959"/>
                </a:solidFill>
                <a:latin typeface="Segoe UI Historic" panose="020B0502040204020203" pitchFamily="34" charset="0"/>
                <a:ea typeface="Segoe UI Historic" panose="020B0502040204020203" pitchFamily="34" charset="0"/>
                <a:cs typeface="Segoe UI Historic" panose="020B0502040204020203" pitchFamily="34" charset="0"/>
              </a:rPr>
              <a:t>a bit of a battle</a:t>
            </a:r>
            <a:r>
              <a:rPr lang="en-GB" sz="1100">
                <a:solidFill>
                  <a:srgbClr val="595959"/>
                </a:solidFill>
                <a:latin typeface="Segoe UI Historic" panose="020B0502040204020203" pitchFamily="34" charset="0"/>
                <a:ea typeface="Segoe UI Historic" panose="020B0502040204020203" pitchFamily="34" charset="0"/>
                <a:cs typeface="Segoe UI Historic" panose="020B0502040204020203" pitchFamily="34" charset="0"/>
              </a:rPr>
              <a:t>”, the bricklayers engaged with the session, settled down, </a:t>
            </a:r>
            <a:r>
              <a:rPr kumimoji="0" lang="en-GB" sz="1100" i="0" u="none" strike="noStrike" kern="1200" cap="none" spc="0" normalizeH="0" baseline="0" noProof="0">
                <a:ln>
                  <a:noFill/>
                </a:ln>
                <a:solidFill>
                  <a:srgbClr val="595959"/>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listened and engaged.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100">
                <a:solidFill>
                  <a:srgbClr val="595959"/>
                </a:solidFill>
                <a:latin typeface="Segoe UI Historic" panose="020B0502040204020203" pitchFamily="34" charset="0"/>
                <a:ea typeface="Segoe UI Historic" panose="020B0502040204020203" pitchFamily="34" charset="0"/>
                <a:cs typeface="Segoe UI Historic" panose="020B0502040204020203" pitchFamily="34" charset="0"/>
              </a:rPr>
              <a:t>Standards of work on-site have historically been low in some areas, which the SM attributes to a lack of knowledge and supervision.</a:t>
            </a:r>
            <a:endParaRPr kumimoji="0" lang="en-GB" sz="1100" i="0" u="none" strike="noStrike" kern="1200" cap="none" spc="0" normalizeH="0" baseline="0" noProof="0">
              <a:ln>
                <a:noFill/>
              </a:ln>
              <a:solidFill>
                <a:srgbClr val="595959"/>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5C1D54"/>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Outcome and impact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i="0" u="none" strike="noStrike" kern="1200" cap="none" spc="0" normalizeH="0" baseline="0" noProof="0">
                <a:ln>
                  <a:noFill/>
                </a:ln>
                <a:solidFill>
                  <a:srgbClr val="595959"/>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The NHBC inspector worked hard to engage the group and provided </a:t>
            </a:r>
            <a:r>
              <a:rPr lang="en-GB" sz="1100">
                <a:solidFill>
                  <a:srgbClr val="595959"/>
                </a:solidFill>
                <a:latin typeface="Segoe UI Historic" panose="020B0502040204020203" pitchFamily="34" charset="0"/>
                <a:ea typeface="Segoe UI Historic" panose="020B0502040204020203" pitchFamily="34" charset="0"/>
                <a:cs typeface="Segoe UI Historic" panose="020B0502040204020203" pitchFamily="34" charset="0"/>
              </a:rPr>
              <a:t>specific, useful guidance on lintels - an area with which the site has had issues in earlier CQRs.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100">
                <a:solidFill>
                  <a:srgbClr val="595959"/>
                </a:solidFill>
                <a:latin typeface="Segoe UI Historic" panose="020B0502040204020203" pitchFamily="34" charset="0"/>
                <a:ea typeface="Segoe UI Historic" panose="020B0502040204020203" pitchFamily="34" charset="0"/>
                <a:cs typeface="Segoe UI Historic" panose="020B0502040204020203" pitchFamily="34" charset="0"/>
              </a:rPr>
              <a:t>A</a:t>
            </a:r>
            <a:r>
              <a:rPr kumimoji="0" lang="en-GB" sz="1100" i="0" u="none" strike="noStrike" kern="1200" cap="none" spc="0" normalizeH="0" baseline="0" noProof="0" err="1">
                <a:ln>
                  <a:noFill/>
                </a:ln>
                <a:solidFill>
                  <a:srgbClr val="595959"/>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fter</a:t>
            </a:r>
            <a:r>
              <a:rPr kumimoji="0" lang="en-GB" sz="1100" i="0" u="none" strike="noStrike" kern="1200" cap="none" spc="0" normalizeH="0" baseline="0" noProof="0">
                <a:ln>
                  <a:noFill/>
                </a:ln>
                <a:solidFill>
                  <a:srgbClr val="595959"/>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 the brickwork masterclass, the SM took the bricklayers around site and identified aspects of work (including lintels) which had been discussed and how this would need to be addressed moving forward. The </a:t>
            </a:r>
            <a:r>
              <a:rPr lang="en-GB" sz="1100">
                <a:solidFill>
                  <a:srgbClr val="595959"/>
                </a:solidFill>
                <a:latin typeface="Segoe UI Historic" panose="020B0502040204020203" pitchFamily="34" charset="0"/>
                <a:ea typeface="Segoe UI Historic" panose="020B0502040204020203" pitchFamily="34" charset="0"/>
                <a:cs typeface="Segoe UI Historic" panose="020B0502040204020203" pitchFamily="34" charset="0"/>
              </a:rPr>
              <a:t>SM believes that this practical approach really helped </a:t>
            </a:r>
            <a:r>
              <a:rPr kumimoji="0" lang="en-GB" sz="1100" i="0" u="none" strike="noStrike" kern="1200" cap="none" spc="0" normalizeH="0" baseline="0" noProof="0">
                <a:ln>
                  <a:noFill/>
                </a:ln>
                <a:solidFill>
                  <a:srgbClr val="595959"/>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with the bricklayers’ level of understanding and commitment to improving quality</a:t>
            </a:r>
            <a:r>
              <a:rPr lang="en-GB" sz="1100">
                <a:solidFill>
                  <a:srgbClr val="595959"/>
                </a:solidFill>
                <a:latin typeface="Segoe UI Historic" panose="020B0502040204020203" pitchFamily="34" charset="0"/>
                <a:ea typeface="Segoe UI Historic" panose="020B0502040204020203" pitchFamily="34" charset="0"/>
                <a:cs typeface="Segoe UI Historic" panose="020B0502040204020203" pitchFamily="34" charset="0"/>
              </a:rPr>
              <a:t>.</a:t>
            </a:r>
            <a:r>
              <a:rPr kumimoji="0" lang="en-GB" sz="1100" i="0" u="none" strike="noStrike" kern="1200" cap="none" spc="0" normalizeH="0" baseline="0" noProof="0">
                <a:ln>
                  <a:noFill/>
                </a:ln>
                <a:solidFill>
                  <a:srgbClr val="595959"/>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i="0" u="none" strike="noStrike" kern="1200" cap="none" spc="0" normalizeH="0" baseline="0" noProof="0">
                <a:ln>
                  <a:noFill/>
                </a:ln>
                <a:solidFill>
                  <a:srgbClr val="595959"/>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Since the brickwork masterclass, </a:t>
            </a:r>
            <a:r>
              <a:rPr lang="en-GB" sz="1100">
                <a:solidFill>
                  <a:srgbClr val="595959"/>
                </a:solidFill>
                <a:latin typeface="Segoe UI Historic" panose="020B0502040204020203" pitchFamily="34" charset="0"/>
                <a:ea typeface="Segoe UI Historic" panose="020B0502040204020203" pitchFamily="34" charset="0"/>
                <a:cs typeface="Segoe UI Historic" panose="020B0502040204020203" pitchFamily="34" charset="0"/>
              </a:rPr>
              <a:t>the SM has </a:t>
            </a:r>
            <a:r>
              <a:rPr kumimoji="0" lang="en-GB" sz="1100" i="0" u="none" strike="noStrike" kern="1200" cap="none" spc="0" normalizeH="0" baseline="0" noProof="0">
                <a:ln>
                  <a:noFill/>
                </a:ln>
                <a:solidFill>
                  <a:srgbClr val="595959"/>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increased the number of site inspections carried out and quality performance booklets have also been introduced and tightly managed.</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i="0" u="none" strike="noStrike" kern="1200" cap="none" spc="0" normalizeH="0" baseline="0" noProof="0">
                <a:ln>
                  <a:noFill/>
                </a:ln>
                <a:effectLst/>
                <a:uLnTx/>
                <a:uFillTx/>
                <a:latin typeface="Segoe UI Historic" panose="020B0502040204020203" pitchFamily="34" charset="0"/>
                <a:ea typeface="Segoe UI Historic" panose="020B0502040204020203" pitchFamily="34" charset="0"/>
                <a:cs typeface="Segoe UI Historic" panose="020B0502040204020203" pitchFamily="34" charset="0"/>
              </a:rPr>
              <a:t>The SM believes that </a:t>
            </a:r>
            <a:r>
              <a:rPr lang="en-GB" sz="1100">
                <a:latin typeface="Segoe UI Historic" panose="020B0502040204020203" pitchFamily="34" charset="0"/>
                <a:ea typeface="Segoe UI Historic" panose="020B0502040204020203" pitchFamily="34" charset="0"/>
                <a:cs typeface="Segoe UI Historic" panose="020B0502040204020203" pitchFamily="34" charset="0"/>
              </a:rPr>
              <a:t>t</a:t>
            </a:r>
            <a:r>
              <a:rPr kumimoji="0" lang="en-GB" sz="1100" i="0" u="none" strike="noStrike" kern="1200" cap="none" spc="0" normalizeH="0" baseline="0" noProof="0">
                <a:ln>
                  <a:noFill/>
                </a:ln>
                <a:effectLst/>
                <a:uLnTx/>
                <a:uFillTx/>
                <a:latin typeface="Segoe UI Historic" panose="020B0502040204020203" pitchFamily="34" charset="0"/>
                <a:ea typeface="Segoe UI Historic" panose="020B0502040204020203" pitchFamily="34" charset="0"/>
                <a:cs typeface="Segoe UI Historic" panose="020B0502040204020203" pitchFamily="34" charset="0"/>
              </a:rPr>
              <a:t>he brickwork masterclass acted as the catalyst for improvements on-site – providing knowledge to both bricklayers and their supervisors to ensure standards improved. The latest CQR shows the rating for </a:t>
            </a:r>
            <a:r>
              <a:rPr kumimoji="0" lang="en-GB" sz="1100" i="1" u="none" strike="noStrike" kern="1200" cap="none" spc="0" normalizeH="0" baseline="0" noProof="0">
                <a:ln>
                  <a:noFill/>
                </a:ln>
                <a:effectLst/>
                <a:uLnTx/>
                <a:uFillTx/>
                <a:latin typeface="Segoe UI Historic" panose="020B0502040204020203" pitchFamily="34" charset="0"/>
                <a:ea typeface="Segoe UI Historic" panose="020B0502040204020203" pitchFamily="34" charset="0"/>
                <a:cs typeface="Segoe UI Historic" panose="020B0502040204020203" pitchFamily="34" charset="0"/>
              </a:rPr>
              <a:t>lintels, beams and other structural elements</a:t>
            </a:r>
            <a:r>
              <a:rPr kumimoji="0" lang="en-GB" sz="1100" i="0" u="none" strike="noStrike" kern="1200" cap="none" spc="0" normalizeH="0" baseline="0" noProof="0">
                <a:ln>
                  <a:noFill/>
                </a:ln>
                <a:effectLst/>
                <a:uLnTx/>
                <a:uFillTx/>
                <a:latin typeface="Segoe UI Historic" panose="020B0502040204020203" pitchFamily="34" charset="0"/>
                <a:ea typeface="Segoe UI Historic" panose="020B0502040204020203" pitchFamily="34" charset="0"/>
                <a:cs typeface="Segoe UI Historic" panose="020B0502040204020203" pitchFamily="34" charset="0"/>
              </a:rPr>
              <a:t> has risen from a rating of 3 (requires improvement) to a rating of 6 (outstanding).</a:t>
            </a:r>
          </a:p>
        </p:txBody>
      </p:sp>
      <p:pic>
        <p:nvPicPr>
          <p:cNvPr id="13" name="Picture 12">
            <a:extLst>
              <a:ext uri="{FF2B5EF4-FFF2-40B4-BE49-F238E27FC236}">
                <a16:creationId xmlns:a16="http://schemas.microsoft.com/office/drawing/2014/main" id="{92AA404D-0432-41D1-A306-4E15B8A063F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pic>
        <p:nvPicPr>
          <p:cNvPr id="18" name="Graphic 17" descr="Building Brick Wall with solid fill">
            <a:extLst>
              <a:ext uri="{FF2B5EF4-FFF2-40B4-BE49-F238E27FC236}">
                <a16:creationId xmlns:a16="http://schemas.microsoft.com/office/drawing/2014/main" id="{0F956536-DE75-4CA0-AA83-4E73B8EEF4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5225" y="1237432"/>
            <a:ext cx="1311830" cy="1311830"/>
          </a:xfrm>
          <a:prstGeom prst="rect">
            <a:avLst/>
          </a:prstGeom>
        </p:spPr>
      </p:pic>
      <p:pic>
        <p:nvPicPr>
          <p:cNvPr id="19" name="Graphic 18" descr="Magnifying glass with solid fill">
            <a:extLst>
              <a:ext uri="{FF2B5EF4-FFF2-40B4-BE49-F238E27FC236}">
                <a16:creationId xmlns:a16="http://schemas.microsoft.com/office/drawing/2014/main" id="{236BCC69-0F2C-4288-9E12-827C65D6C1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00948" y="4682313"/>
            <a:ext cx="1774506" cy="1774506"/>
          </a:xfrm>
          <a:prstGeom prst="rect">
            <a:avLst/>
          </a:prstGeom>
        </p:spPr>
      </p:pic>
    </p:spTree>
    <p:extLst>
      <p:ext uri="{BB962C8B-B14F-4D97-AF65-F5344CB8AC3E}">
        <p14:creationId xmlns:p14="http://schemas.microsoft.com/office/powerpoint/2010/main" val="8077375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0B00C7D-E797-2A86-6C0C-F2DE1B57EB71}"/>
              </a:ext>
            </a:extLst>
          </p:cNvPr>
          <p:cNvSpPr/>
          <p:nvPr/>
        </p:nvSpPr>
        <p:spPr>
          <a:xfrm rot="-1080000">
            <a:off x="1949607" y="1235811"/>
            <a:ext cx="8098243" cy="4708981"/>
          </a:xfrm>
          <a:prstGeom prst="rect">
            <a:avLst/>
          </a:prstGeom>
          <a:noFill/>
        </p:spPr>
        <p:txBody>
          <a:bodyPr wrap="none" lIns="91440" tIns="45720" rIns="91440" bIns="45720">
            <a:spAutoFit/>
          </a:bodyPr>
          <a:lstStyle/>
          <a:p>
            <a:pPr algn="ctr"/>
            <a:r>
              <a:rPr lang="en-US" sz="30000">
                <a:solidFill>
                  <a:schemeClr val="bg1">
                    <a:lumMod val="95000"/>
                    <a:alpha val="78000"/>
                  </a:schemeClr>
                </a:solidFill>
              </a:rPr>
              <a:t>Draft</a:t>
            </a:r>
          </a:p>
        </p:txBody>
      </p:sp>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70000"/>
          </a:xfrm>
          <a:prstGeom prst="rect">
            <a:avLst/>
          </a:prstGeom>
          <a:noFill/>
        </p:spPr>
        <p:txBody>
          <a:bodyPr wrap="square" rtlCol="0">
            <a:spAutoFit/>
          </a:bodyPr>
          <a:lstStyle/>
          <a:p>
            <a:pPr>
              <a:defRPr/>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Case study 4 - CQR</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0C9271C5-2BC2-48FD-892B-E7A6D3DE09D4}"/>
              </a:ext>
            </a:extLst>
          </p:cNvPr>
          <p:cNvSpPr txBox="1"/>
          <p:nvPr/>
        </p:nvSpPr>
        <p:spPr>
          <a:xfrm>
            <a:off x="5638800" y="2971800"/>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95959"/>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984E7EA3-17AC-49E5-8B74-2D500AC148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
        <p:nvSpPr>
          <p:cNvPr id="2" name="TextBox 1">
            <a:extLst>
              <a:ext uri="{FF2B5EF4-FFF2-40B4-BE49-F238E27FC236}">
                <a16:creationId xmlns:a16="http://schemas.microsoft.com/office/drawing/2014/main" id="{A3AE5D0B-2B64-4051-BE97-381DC6F0CDE8}"/>
              </a:ext>
            </a:extLst>
          </p:cNvPr>
          <p:cNvSpPr txBox="1"/>
          <p:nvPr/>
        </p:nvSpPr>
        <p:spPr>
          <a:xfrm>
            <a:off x="2259608" y="1337196"/>
            <a:ext cx="29300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rPr>
              <a:t>Pre-brickwork masterclass</a:t>
            </a:r>
          </a:p>
        </p:txBody>
      </p:sp>
      <p:sp>
        <p:nvSpPr>
          <p:cNvPr id="8" name="TextBox 7">
            <a:extLst>
              <a:ext uri="{FF2B5EF4-FFF2-40B4-BE49-F238E27FC236}">
                <a16:creationId xmlns:a16="http://schemas.microsoft.com/office/drawing/2014/main" id="{E1322C37-8007-4021-822B-6B039D072E59}"/>
              </a:ext>
            </a:extLst>
          </p:cNvPr>
          <p:cNvSpPr txBox="1"/>
          <p:nvPr/>
        </p:nvSpPr>
        <p:spPr>
          <a:xfrm>
            <a:off x="7647237" y="1337196"/>
            <a:ext cx="29300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rPr>
              <a:t>Post-brickwork masterclass</a:t>
            </a:r>
          </a:p>
        </p:txBody>
      </p:sp>
      <p:pic>
        <p:nvPicPr>
          <p:cNvPr id="23" name="Picture 22">
            <a:extLst>
              <a:ext uri="{FF2B5EF4-FFF2-40B4-BE49-F238E27FC236}">
                <a16:creationId xmlns:a16="http://schemas.microsoft.com/office/drawing/2014/main" id="{2DB683E0-49C8-F202-7CA8-D16154C5ED56}"/>
              </a:ext>
            </a:extLst>
          </p:cNvPr>
          <p:cNvPicPr>
            <a:picLocks noChangeAspect="1"/>
          </p:cNvPicPr>
          <p:nvPr/>
        </p:nvPicPr>
        <p:blipFill rotWithShape="1">
          <a:blip r:embed="rId4"/>
          <a:srcRect l="26173" t="33901" r="10106" b="18119"/>
          <a:stretch/>
        </p:blipFill>
        <p:spPr>
          <a:xfrm>
            <a:off x="565196" y="1777627"/>
            <a:ext cx="11061608" cy="4685127"/>
          </a:xfrm>
          <a:prstGeom prst="rect">
            <a:avLst/>
          </a:prstGeom>
        </p:spPr>
      </p:pic>
    </p:spTree>
    <p:extLst>
      <p:ext uri="{BB962C8B-B14F-4D97-AF65-F5344CB8AC3E}">
        <p14:creationId xmlns:p14="http://schemas.microsoft.com/office/powerpoint/2010/main" val="25233993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FD2B106-31C7-446F-B4D3-C9EE8CEB5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1D7678B8-0AAC-460B-8CDB-C43156BB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EC983A-7FF2-49E8-96C2-FDAC32738F92}"/>
              </a:ext>
            </a:extLst>
          </p:cNvPr>
          <p:cNvSpPr>
            <a:spLocks noGrp="1"/>
          </p:cNvSpPr>
          <p:nvPr>
            <p:ph type="title"/>
          </p:nvPr>
        </p:nvSpPr>
        <p:spPr>
          <a:xfrm>
            <a:off x="755265" y="380578"/>
            <a:ext cx="5292727" cy="4242858"/>
          </a:xfrm>
        </p:spPr>
        <p:txBody>
          <a:bodyPr vert="horz" lIns="91440" tIns="45720" rIns="91440" bIns="45720" rtlCol="0" anchor="b">
            <a:normAutofit/>
          </a:bodyPr>
          <a:lstStyle/>
          <a:p>
            <a:r>
              <a:rPr lang="en-GB" b="1" kern="1200">
                <a:solidFill>
                  <a:schemeClr val="tx1"/>
                </a:solidFill>
                <a:latin typeface="+mj-lt"/>
                <a:ea typeface="+mj-ea"/>
                <a:cs typeface="+mj-cs"/>
              </a:rPr>
              <a:t>Site Manager suggestions for the future of brickwork masterclasses</a:t>
            </a:r>
          </a:p>
        </p:txBody>
      </p:sp>
      <p:sp>
        <p:nvSpPr>
          <p:cNvPr id="24" name="Freeform 6">
            <a:extLst>
              <a:ext uri="{FF2B5EF4-FFF2-40B4-BE49-F238E27FC236}">
                <a16:creationId xmlns:a16="http://schemas.microsoft.com/office/drawing/2014/main" id="{1F0D9B0E-E48B-450C-9134-0435D96D0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02207" y="61344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rgbClr val="FFFFFF"/>
          </a:solidFill>
          <a:ln w="0">
            <a:noFill/>
            <a:prstDash val="solid"/>
            <a:round/>
            <a:headEnd/>
            <a:tailEnd/>
          </a:ln>
        </p:spPr>
      </p:sp>
      <p:pic>
        <p:nvPicPr>
          <p:cNvPr id="4" name="Graphic 3" descr="Construction worker male with solid fill">
            <a:extLst>
              <a:ext uri="{FF2B5EF4-FFF2-40B4-BE49-F238E27FC236}">
                <a16:creationId xmlns:a16="http://schemas.microsoft.com/office/drawing/2014/main" id="{6D0D8132-991C-E885-6BD9-73D296E198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09033" y="1851202"/>
            <a:ext cx="2422636" cy="2422636"/>
          </a:xfrm>
          <a:prstGeom prst="rect">
            <a:avLst/>
          </a:prstGeom>
        </p:spPr>
      </p:pic>
    </p:spTree>
    <p:extLst>
      <p:ext uri="{BB962C8B-B14F-4D97-AF65-F5344CB8AC3E}">
        <p14:creationId xmlns:p14="http://schemas.microsoft.com/office/powerpoint/2010/main" val="3277322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70000"/>
          </a:xfrm>
          <a:prstGeom prst="rect">
            <a:avLst/>
          </a:prstGeom>
          <a:noFill/>
        </p:spPr>
        <p:txBody>
          <a:bodyPr wrap="square" rtlCol="0">
            <a:spAutoFit/>
          </a:bodyPr>
          <a:lstStyle/>
          <a:p>
            <a:pPr marR="0" lvl="0" indent="0" fontAlgn="auto">
              <a:lnSpc>
                <a:spcPct val="107000"/>
              </a:lnSpc>
              <a:spcBef>
                <a:spcPts val="200"/>
              </a:spcBef>
              <a:spcAft>
                <a:spcPts val="600"/>
              </a:spcAft>
              <a:buClrTx/>
              <a:buSzTx/>
              <a:buFontTx/>
              <a:buNone/>
              <a:tabLst/>
              <a:defRPr/>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Site managers - suggestions for the future of brickwork masterclasses</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ADB20D5B-5FF6-4A48-8F56-AC0A1EF30036}"/>
              </a:ext>
            </a:extLst>
          </p:cNvPr>
          <p:cNvSpPr txBox="1"/>
          <p:nvPr/>
        </p:nvSpPr>
        <p:spPr>
          <a:xfrm>
            <a:off x="10079970" y="1842055"/>
            <a:ext cx="2028180"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a:ln>
                  <a:noFill/>
                </a:ln>
                <a:solidFill>
                  <a:srgbClr val="595959"/>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Include a site walk to make it more relatable and relevant</a:t>
            </a:r>
          </a:p>
        </p:txBody>
      </p:sp>
      <p:grpSp>
        <p:nvGrpSpPr>
          <p:cNvPr id="20" name="Group 19">
            <a:extLst>
              <a:ext uri="{FF2B5EF4-FFF2-40B4-BE49-F238E27FC236}">
                <a16:creationId xmlns:a16="http://schemas.microsoft.com/office/drawing/2014/main" id="{5B3863D8-0DFE-4572-8D74-FFC832865A5D}"/>
              </a:ext>
            </a:extLst>
          </p:cNvPr>
          <p:cNvGrpSpPr/>
          <p:nvPr/>
        </p:nvGrpSpPr>
        <p:grpSpPr>
          <a:xfrm>
            <a:off x="10217004" y="4301122"/>
            <a:ext cx="1812435" cy="1911168"/>
            <a:chOff x="1687424" y="5168070"/>
            <a:chExt cx="1812435" cy="1911168"/>
          </a:xfrm>
        </p:grpSpPr>
        <p:sp>
          <p:nvSpPr>
            <p:cNvPr id="18" name="TextBox 17">
              <a:extLst>
                <a:ext uri="{FF2B5EF4-FFF2-40B4-BE49-F238E27FC236}">
                  <a16:creationId xmlns:a16="http://schemas.microsoft.com/office/drawing/2014/main" id="{1D8EE16B-84ED-4AEE-996F-DD23B27DE523}"/>
                </a:ext>
              </a:extLst>
            </p:cNvPr>
            <p:cNvSpPr txBox="1"/>
            <p:nvPr/>
          </p:nvSpPr>
          <p:spPr>
            <a:xfrm>
              <a:off x="1687424" y="5801965"/>
              <a:ext cx="1812435" cy="12772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a:ln>
                    <a:noFill/>
                  </a:ln>
                  <a:solidFill>
                    <a:srgbClr val="595959"/>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Get them looking at real examples - some of the examples used are so far out they aren't relatable - they sit there thinking well, I wouldn’t do that, so this doesn’t apply to me. </a:t>
              </a:r>
            </a:p>
          </p:txBody>
        </p:sp>
        <p:pic>
          <p:nvPicPr>
            <p:cNvPr id="19" name="Graphic 18" descr="Open quotation mark with solid fill">
              <a:extLst>
                <a:ext uri="{FF2B5EF4-FFF2-40B4-BE49-F238E27FC236}">
                  <a16:creationId xmlns:a16="http://schemas.microsoft.com/office/drawing/2014/main" id="{4010FC6D-C384-4EA5-B330-12264EF4F9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35442" y="5168070"/>
              <a:ext cx="716400" cy="716400"/>
            </a:xfrm>
            <a:prstGeom prst="rect">
              <a:avLst/>
            </a:prstGeom>
          </p:spPr>
        </p:pic>
      </p:grpSp>
      <p:pic>
        <p:nvPicPr>
          <p:cNvPr id="22" name="Picture 21">
            <a:extLst>
              <a:ext uri="{FF2B5EF4-FFF2-40B4-BE49-F238E27FC236}">
                <a16:creationId xmlns:a16="http://schemas.microsoft.com/office/drawing/2014/main" id="{0D2B6C69-DBFE-D28C-5C83-AAAAC6D08F9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304288" y="217899"/>
            <a:ext cx="1600887" cy="715245"/>
          </a:xfrm>
          <a:prstGeom prst="rect">
            <a:avLst/>
          </a:prstGeom>
        </p:spPr>
      </p:pic>
      <p:grpSp>
        <p:nvGrpSpPr>
          <p:cNvPr id="4" name="Group 3">
            <a:extLst>
              <a:ext uri="{FF2B5EF4-FFF2-40B4-BE49-F238E27FC236}">
                <a16:creationId xmlns:a16="http://schemas.microsoft.com/office/drawing/2014/main" id="{0638172D-2B0D-FF63-41D7-091D6C630EF8}"/>
              </a:ext>
            </a:extLst>
          </p:cNvPr>
          <p:cNvGrpSpPr/>
          <p:nvPr/>
        </p:nvGrpSpPr>
        <p:grpSpPr>
          <a:xfrm>
            <a:off x="10167631" y="2580261"/>
            <a:ext cx="1911182" cy="1493078"/>
            <a:chOff x="9295995" y="3693034"/>
            <a:chExt cx="1911182" cy="1493078"/>
          </a:xfrm>
        </p:grpSpPr>
        <p:sp>
          <p:nvSpPr>
            <p:cNvPr id="17" name="TextBox 16">
              <a:extLst>
                <a:ext uri="{FF2B5EF4-FFF2-40B4-BE49-F238E27FC236}">
                  <a16:creationId xmlns:a16="http://schemas.microsoft.com/office/drawing/2014/main" id="{E703C9B8-51A6-9478-DB04-7CE9200FEAD7}"/>
                </a:ext>
              </a:extLst>
            </p:cNvPr>
            <p:cNvSpPr txBox="1"/>
            <p:nvPr/>
          </p:nvSpPr>
          <p:spPr>
            <a:xfrm>
              <a:off x="9295995" y="4247393"/>
              <a:ext cx="1911182" cy="938719"/>
            </a:xfrm>
            <a:prstGeom prst="rect">
              <a:avLst/>
            </a:prstGeom>
            <a:noFill/>
          </p:spPr>
          <p:txBody>
            <a:bodyPr wrap="square">
              <a:spAutoFit/>
            </a:bodyPr>
            <a:lstStyle/>
            <a:p>
              <a:pPr algn="ctr"/>
              <a:r>
                <a:rPr lang="en-GB" sz="1100" i="1">
                  <a:latin typeface="Segoe UI Historic" panose="020B0502040204020203" pitchFamily="34" charset="0"/>
                  <a:ea typeface="Segoe UI Historic" panose="020B0502040204020203" pitchFamily="34" charset="0"/>
                  <a:cs typeface="Segoe UI Historic" panose="020B0502040204020203" pitchFamily="34" charset="0"/>
                </a:rPr>
                <a:t>Masterclasses for ground workers - it would help them to understand what is looked for re drainage, foundations and brickwork </a:t>
              </a:r>
            </a:p>
          </p:txBody>
        </p:sp>
        <p:pic>
          <p:nvPicPr>
            <p:cNvPr id="21" name="Graphic 20" descr="Open quotation mark with solid fill">
              <a:extLst>
                <a:ext uri="{FF2B5EF4-FFF2-40B4-BE49-F238E27FC236}">
                  <a16:creationId xmlns:a16="http://schemas.microsoft.com/office/drawing/2014/main" id="{4FECD221-D6DD-54C5-0FA4-B8B3C85E63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94470" y="3693034"/>
              <a:ext cx="714234" cy="716400"/>
            </a:xfrm>
            <a:prstGeom prst="rect">
              <a:avLst/>
            </a:prstGeom>
          </p:spPr>
        </p:pic>
      </p:grpSp>
      <p:sp>
        <p:nvSpPr>
          <p:cNvPr id="3" name="TextBox 2">
            <a:extLst>
              <a:ext uri="{FF2B5EF4-FFF2-40B4-BE49-F238E27FC236}">
                <a16:creationId xmlns:a16="http://schemas.microsoft.com/office/drawing/2014/main" id="{A91394D9-4A52-AEA3-7D55-43AAB35378DE}"/>
              </a:ext>
            </a:extLst>
          </p:cNvPr>
          <p:cNvSpPr txBox="1"/>
          <p:nvPr/>
        </p:nvSpPr>
        <p:spPr>
          <a:xfrm>
            <a:off x="474975" y="1153189"/>
            <a:ext cx="9429750" cy="5755422"/>
          </a:xfrm>
          <a:prstGeom prst="rect">
            <a:avLst/>
          </a:prstGeom>
          <a:noFill/>
        </p:spPr>
        <p:txBody>
          <a:bodyPr wrap="square" rtlCol="0">
            <a:spAutoFit/>
          </a:bodyPr>
          <a:lstStyle/>
          <a:p>
            <a:r>
              <a:rPr lang="en-GB" sz="1400" b="1" dirty="0">
                <a:solidFill>
                  <a:srgbClr val="5C1D54"/>
                </a:solidFill>
                <a:latin typeface="Segoe UI Historic" panose="020B0502040204020203" pitchFamily="34" charset="0"/>
                <a:ea typeface="Segoe UI Historic" panose="020B0502040204020203" pitchFamily="34" charset="0"/>
                <a:cs typeface="Segoe UI Historic" panose="020B0502040204020203" pitchFamily="34" charset="0"/>
              </a:rPr>
              <a:t>Tailored examples used in the brickwork masterclasses </a:t>
            </a:r>
          </a:p>
          <a:p>
            <a:pPr>
              <a:spcAft>
                <a:spcPts val="600"/>
              </a:spcAft>
            </a:pPr>
            <a:r>
              <a:rPr lang="en-GB" sz="1100" dirty="0">
                <a:latin typeface="Segoe UI Historic" panose="020B0502040204020203" pitchFamily="34" charset="0"/>
                <a:ea typeface="Segoe UI Historic" panose="020B0502040204020203" pitchFamily="34" charset="0"/>
                <a:cs typeface="Segoe UI Historic" panose="020B0502040204020203" pitchFamily="34" charset="0"/>
              </a:rPr>
              <a:t>The examples of defects/poor practice used in the brickwork masterclass were thought to lack ‘relatability’ by a small proportion of SMs. It was suggested that on occasions the examples used were “</a:t>
            </a:r>
            <a:r>
              <a:rPr lang="en-GB" sz="1100" i="1" dirty="0">
                <a:latin typeface="Segoe UI Historic" panose="020B0502040204020203" pitchFamily="34" charset="0"/>
                <a:ea typeface="Segoe UI Historic" panose="020B0502040204020203" pitchFamily="34" charset="0"/>
                <a:cs typeface="Segoe UI Historic" panose="020B0502040204020203" pitchFamily="34" charset="0"/>
              </a:rPr>
              <a:t>too extreme</a:t>
            </a:r>
            <a:r>
              <a:rPr lang="en-GB" sz="1100" dirty="0">
                <a:latin typeface="Segoe UI Historic" panose="020B0502040204020203" pitchFamily="34" charset="0"/>
                <a:ea typeface="Segoe UI Historic" panose="020B0502040204020203" pitchFamily="34" charset="0"/>
                <a:cs typeface="Segoe UI Historic" panose="020B0502040204020203" pitchFamily="34" charset="0"/>
              </a:rPr>
              <a:t>” and caused bricklayers to disengage with the brickwork masterclass, thinking that as their work was of a higher standard than the examples provided, the brickwork masterclass wasn’t aimed at them. SMs also call for consideration to be given to inclusion of a site tour to identify examples of good and poor practice. This was felt to be a potentially powerful tool in engaging bricklayers and one which would overcome any question of relevance or relatability. </a:t>
            </a:r>
          </a:p>
          <a:p>
            <a:r>
              <a:rPr lang="en-GB" sz="1100" dirty="0">
                <a:latin typeface="Segoe UI Historic" panose="020B0502040204020203" pitchFamily="34" charset="0"/>
                <a:ea typeface="Segoe UI Historic" panose="020B0502040204020203" pitchFamily="34" charset="0"/>
                <a:cs typeface="Segoe UI Historic" panose="020B0502040204020203" pitchFamily="34" charset="0"/>
              </a:rPr>
              <a:t>SMs suggest that benefit could be gained from using timelapse videos rather than still images to show examples of good and poor work. The benefit of timelapse videos was felt to be two-fold. Firstly, they show HOW the work was done which would likely stimulate additional learning and questions and secondly, that videos would likely increase engagement.</a:t>
            </a:r>
          </a:p>
          <a:p>
            <a:endParaRPr lang="en-GB" sz="1100" dirty="0">
              <a:latin typeface="Segoe UI Historic" panose="020B0502040204020203" pitchFamily="34" charset="0"/>
              <a:ea typeface="Segoe UI Historic" panose="020B0502040204020203" pitchFamily="34" charset="0"/>
              <a:cs typeface="Segoe UI Historic" panose="020B0502040204020203" pitchFamily="34" charset="0"/>
            </a:endParaRPr>
          </a:p>
          <a:p>
            <a:r>
              <a:rPr lang="en-GB" sz="1400" b="1" dirty="0">
                <a:solidFill>
                  <a:srgbClr val="5C1D54"/>
                </a:solidFill>
                <a:latin typeface="Segoe UI Historic" panose="020B0502040204020203" pitchFamily="34" charset="0"/>
                <a:ea typeface="Segoe UI Historic" panose="020B0502040204020203" pitchFamily="34" charset="0"/>
                <a:cs typeface="Segoe UI Historic" panose="020B0502040204020203" pitchFamily="34" charset="0"/>
              </a:rPr>
              <a:t>Content and focus of the brickwork masterclasses</a:t>
            </a:r>
          </a:p>
          <a:p>
            <a:r>
              <a:rPr lang="en-GB" sz="1100" dirty="0">
                <a:latin typeface="Segoe UI Historic" panose="020B0502040204020203" pitchFamily="34" charset="0"/>
                <a:ea typeface="Segoe UI Historic" panose="020B0502040204020203" pitchFamily="34" charset="0"/>
                <a:cs typeface="Segoe UI Historic" panose="020B0502040204020203" pitchFamily="34" charset="0"/>
              </a:rPr>
              <a:t>A minority of SMs felt that brickwork masterclasses could be improved particularly for more experienced bricklayers by focusing on one aspect of brickwork rather than a broader range. When site construction differed from the norm (e.g. timber frame or high rise) SMs highlighted a desire for the brickwork masterclasses to be specific to the work being undertaken to both encourage engagement and knowledge acquisition in relevant areas. </a:t>
            </a:r>
            <a:r>
              <a:rPr lang="en-US" sz="1100" dirty="0">
                <a:latin typeface="Segoe UI Historic" panose="020B0502040204020203" pitchFamily="34" charset="0"/>
                <a:ea typeface="Segoe UI Historic" panose="020B0502040204020203" pitchFamily="34" charset="0"/>
                <a:cs typeface="Segoe UI Historic" panose="020B0502040204020203" pitchFamily="34" charset="0"/>
              </a:rPr>
              <a:t>One SM suggested that the content should be adapted to include more about products, as NHBC are now asking more questions in relation to specifications.</a:t>
            </a:r>
            <a:endParaRPr lang="en-GB" sz="1100" dirty="0">
              <a:latin typeface="Segoe UI Historic" panose="020B0502040204020203" pitchFamily="34" charset="0"/>
              <a:ea typeface="Segoe UI Historic" panose="020B0502040204020203" pitchFamily="34" charset="0"/>
              <a:cs typeface="Segoe UI Historic" panose="020B0502040204020203" pitchFamily="34" charset="0"/>
            </a:endParaRPr>
          </a:p>
          <a:p>
            <a:endParaRPr lang="en-GB" sz="1100" dirty="0">
              <a:latin typeface="Segoe UI Historic" panose="020B0502040204020203" pitchFamily="34" charset="0"/>
              <a:ea typeface="Segoe UI Historic" panose="020B0502040204020203" pitchFamily="34" charset="0"/>
              <a:cs typeface="Segoe UI Historic" panose="020B0502040204020203" pitchFamily="34" charset="0"/>
            </a:endParaRPr>
          </a:p>
          <a:p>
            <a:r>
              <a:rPr lang="en-GB" sz="1400" b="1" dirty="0">
                <a:solidFill>
                  <a:srgbClr val="5C1D54"/>
                </a:solidFill>
                <a:latin typeface="Segoe UI Historic" panose="020B0502040204020203" pitchFamily="34" charset="0"/>
                <a:ea typeface="Segoe UI Historic" panose="020B0502040204020203" pitchFamily="34" charset="0"/>
                <a:cs typeface="Segoe UI Historic" panose="020B0502040204020203" pitchFamily="34" charset="0"/>
              </a:rPr>
              <a:t>Knowledge acquisition and retention</a:t>
            </a:r>
          </a:p>
          <a:p>
            <a:pPr lvl="0">
              <a:spcAft>
                <a:spcPts val="600"/>
              </a:spcAft>
            </a:pPr>
            <a:r>
              <a:rPr lang="en-GB" sz="1100" dirty="0">
                <a:latin typeface="Segoe UI Historic" panose="020B0502040204020203" pitchFamily="34" charset="0"/>
                <a:ea typeface="Segoe UI Historic" panose="020B0502040204020203" pitchFamily="34" charset="0"/>
                <a:cs typeface="Segoe UI Historic" panose="020B0502040204020203" pitchFamily="34" charset="0"/>
              </a:rPr>
              <a:t>The suggestion was made to incorporate a mini-quiz at the end of the brickwork masterclass. Something simple and quick to complete (multiple choice) which would help to ensure attendee attention was held for the entire session. The quiz would also provide a measure of the level of knowledge of the bricklayers in attendance. It was also suggested that holding a reminder session after 12 or 18 months may help to ensure improved working practices are maintained in the longer-term.</a:t>
            </a:r>
          </a:p>
          <a:p>
            <a:r>
              <a:rPr lang="en-GB" sz="1100" dirty="0">
                <a:latin typeface="Segoe UI Historic" panose="020B0502040204020203" pitchFamily="34" charset="0"/>
                <a:ea typeface="Segoe UI Historic" panose="020B0502040204020203" pitchFamily="34" charset="0"/>
                <a:cs typeface="Segoe UI Historic" panose="020B0502040204020203" pitchFamily="34" charset="0"/>
              </a:rPr>
              <a:t>Many SMs called for the brickwork masterclass handouts to be made available digitally for future use. It was suggested these could be re-issued to bricklayers as necessary, displayed on-site and given to bricklayers new to the site.</a:t>
            </a:r>
          </a:p>
          <a:p>
            <a:pPr lvl="0"/>
            <a:endParaRPr lang="en-GB" sz="1100" dirty="0">
              <a:latin typeface="Segoe UI Historic" panose="020B0502040204020203" pitchFamily="34" charset="0"/>
              <a:ea typeface="Segoe UI Historic" panose="020B0502040204020203" pitchFamily="34" charset="0"/>
              <a:cs typeface="Segoe UI Historic" panose="020B0502040204020203" pitchFamily="34" charset="0"/>
            </a:endParaRPr>
          </a:p>
          <a:p>
            <a:pPr lvl="0"/>
            <a:r>
              <a:rPr lang="en-GB" sz="1400" b="1" dirty="0">
                <a:solidFill>
                  <a:srgbClr val="5C1D54"/>
                </a:solidFill>
                <a:latin typeface="Segoe UI Historic" panose="020B0502040204020203" pitchFamily="34" charset="0"/>
                <a:ea typeface="Segoe UI Historic" panose="020B0502040204020203" pitchFamily="34" charset="0"/>
                <a:cs typeface="Segoe UI Historic" panose="020B0502040204020203" pitchFamily="34" charset="0"/>
              </a:rPr>
              <a:t>Targeted brickwork masterclasses</a:t>
            </a:r>
          </a:p>
          <a:p>
            <a:pPr>
              <a:spcAft>
                <a:spcPts val="600"/>
              </a:spcAft>
            </a:pPr>
            <a:r>
              <a:rPr lang="en-US" sz="1100" dirty="0">
                <a:latin typeface="Segoe UI Historic" panose="020B0502040204020203" pitchFamily="34" charset="0"/>
                <a:ea typeface="Segoe UI Historic" panose="020B0502040204020203" pitchFamily="34" charset="0"/>
                <a:cs typeface="Segoe UI Historic" panose="020B0502040204020203" pitchFamily="34" charset="0"/>
              </a:rPr>
              <a:t>SMs felt that brickwork masterclasses should be targeted at sites with a high level (or an increasing number) of Repairable Items (RIs) and held at regular intervals until such a time that improvements have been made.</a:t>
            </a:r>
          </a:p>
          <a:p>
            <a:pPr lvl="0"/>
            <a:r>
              <a:rPr lang="en-GB" sz="1100" dirty="0">
                <a:latin typeface="Segoe UI Historic" panose="020B0502040204020203" pitchFamily="34" charset="0"/>
                <a:ea typeface="Segoe UI Historic" panose="020B0502040204020203" pitchFamily="34" charset="0"/>
                <a:cs typeface="Segoe UI Historic" panose="020B0502040204020203" pitchFamily="34" charset="0"/>
              </a:rPr>
              <a:t>The majority of SMs suggest expansion of the scope of the brickwork masterclasses to include other trades. Groundworks, carpentry and roofing were the trades most referred to as those where there was the greatest need.  </a:t>
            </a:r>
            <a:endParaRPr lang="en-US" sz="110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29" name="Graphic 28" descr="Open quotation mark with solid fill">
            <a:extLst>
              <a:ext uri="{FF2B5EF4-FFF2-40B4-BE49-F238E27FC236}">
                <a16:creationId xmlns:a16="http://schemas.microsoft.com/office/drawing/2014/main" id="{3D2C196F-E9EC-8BF5-6DC5-D92CA46FBE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65022" y="1280864"/>
            <a:ext cx="716400" cy="716400"/>
          </a:xfrm>
          <a:prstGeom prst="rect">
            <a:avLst/>
          </a:prstGeom>
        </p:spPr>
      </p:pic>
    </p:spTree>
    <p:extLst>
      <p:ext uri="{BB962C8B-B14F-4D97-AF65-F5344CB8AC3E}">
        <p14:creationId xmlns:p14="http://schemas.microsoft.com/office/powerpoint/2010/main" val="2555622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FD2B106-31C7-446F-B4D3-C9EE8CEB5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22" name="Rectangle 21">
            <a:extLst>
              <a:ext uri="{FF2B5EF4-FFF2-40B4-BE49-F238E27FC236}">
                <a16:creationId xmlns:a16="http://schemas.microsoft.com/office/drawing/2014/main" id="{1D7678B8-0AAC-460B-8CDB-C43156BB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a:solidFill>
                <a:schemeClr val="tx1"/>
              </a:solidFill>
            </a:endParaRPr>
          </a:p>
        </p:txBody>
      </p:sp>
      <p:sp>
        <p:nvSpPr>
          <p:cNvPr id="2" name="Title 1">
            <a:extLst>
              <a:ext uri="{FF2B5EF4-FFF2-40B4-BE49-F238E27FC236}">
                <a16:creationId xmlns:a16="http://schemas.microsoft.com/office/drawing/2014/main" id="{3DEC983A-7FF2-49E8-96C2-FDAC32738F92}"/>
              </a:ext>
            </a:extLst>
          </p:cNvPr>
          <p:cNvSpPr>
            <a:spLocks noGrp="1"/>
          </p:cNvSpPr>
          <p:nvPr>
            <p:ph type="title"/>
          </p:nvPr>
        </p:nvSpPr>
        <p:spPr>
          <a:xfrm>
            <a:off x="766761" y="643468"/>
            <a:ext cx="5292727" cy="4242858"/>
          </a:xfrm>
        </p:spPr>
        <p:txBody>
          <a:bodyPr vert="horz" lIns="91440" tIns="45720" rIns="91440" bIns="45720" rtlCol="0" anchor="b">
            <a:normAutofit/>
          </a:bodyPr>
          <a:lstStyle/>
          <a:p>
            <a:r>
              <a:rPr lang="en-US" sz="5400" b="1" kern="1200">
                <a:solidFill>
                  <a:schemeClr val="tx1"/>
                </a:solidFill>
                <a:latin typeface="+mj-lt"/>
                <a:ea typeface="+mj-ea"/>
                <a:cs typeface="+mj-cs"/>
              </a:rPr>
              <a:t>Conclusions and recommendations</a:t>
            </a:r>
          </a:p>
        </p:txBody>
      </p:sp>
      <p:sp>
        <p:nvSpPr>
          <p:cNvPr id="24" name="Freeform 6">
            <a:extLst>
              <a:ext uri="{FF2B5EF4-FFF2-40B4-BE49-F238E27FC236}">
                <a16:creationId xmlns:a16="http://schemas.microsoft.com/office/drawing/2014/main" id="{1F0D9B0E-E48B-450C-9134-0435D96D0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02207" y="61344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rgbClr val="FFFFFF"/>
          </a:solidFill>
          <a:ln w="0">
            <a:noFill/>
            <a:prstDash val="solid"/>
            <a:round/>
            <a:headEnd/>
            <a:tailEnd/>
          </a:ln>
        </p:spPr>
      </p:sp>
      <p:pic>
        <p:nvPicPr>
          <p:cNvPr id="5" name="Graphic 4" descr="Lights On with solid fill">
            <a:extLst>
              <a:ext uri="{FF2B5EF4-FFF2-40B4-BE49-F238E27FC236}">
                <a16:creationId xmlns:a16="http://schemas.microsoft.com/office/drawing/2014/main" id="{1E71AEF5-B69A-4344-9554-739E13AB67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99994" y="1608058"/>
            <a:ext cx="3240000" cy="3240000"/>
          </a:xfrm>
          <a:prstGeom prst="rect">
            <a:avLst/>
          </a:prstGeom>
        </p:spPr>
      </p:pic>
    </p:spTree>
    <p:extLst>
      <p:ext uri="{BB962C8B-B14F-4D97-AF65-F5344CB8AC3E}">
        <p14:creationId xmlns:p14="http://schemas.microsoft.com/office/powerpoint/2010/main" val="491348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The need for</a:t>
            </a:r>
            <a:r>
              <a:rPr kumimoji="0" lang="en-GB" sz="2400" b="1" i="0" u="none" strike="noStrike" kern="1200" cap="none" spc="0" normalizeH="0" baseline="0" noProof="0">
                <a:ln>
                  <a:noFill/>
                </a:ln>
                <a:solidFill>
                  <a:prstClr val="black">
                    <a:lumMod val="65000"/>
                    <a:lumOff val="35000"/>
                  </a:prstClr>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 the brickwork masterclasses</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pic>
        <p:nvPicPr>
          <p:cNvPr id="17" name="Picture 16">
            <a:extLst>
              <a:ext uri="{FF2B5EF4-FFF2-40B4-BE49-F238E27FC236}">
                <a16:creationId xmlns:a16="http://schemas.microsoft.com/office/drawing/2014/main" id="{E2BF5CF6-EFFE-424D-AB19-D0FF9B173B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
        <p:nvSpPr>
          <p:cNvPr id="15" name="TextBox 14">
            <a:extLst>
              <a:ext uri="{FF2B5EF4-FFF2-40B4-BE49-F238E27FC236}">
                <a16:creationId xmlns:a16="http://schemas.microsoft.com/office/drawing/2014/main" id="{14A515CA-C1AB-4FA0-8102-66BDD965BD7B}"/>
              </a:ext>
            </a:extLst>
          </p:cNvPr>
          <p:cNvSpPr txBox="1"/>
          <p:nvPr/>
        </p:nvSpPr>
        <p:spPr>
          <a:xfrm>
            <a:off x="476246" y="1245613"/>
            <a:ext cx="8608760" cy="4645311"/>
          </a:xfrm>
          <a:prstGeom prst="rect">
            <a:avLst/>
          </a:prstGeom>
          <a:noFill/>
        </p:spPr>
        <p:txBody>
          <a:bodyPr wrap="square" lIns="91440" tIns="45720" rIns="91440" bIns="45720" rtlCol="0" anchor="t">
            <a:spAutoFit/>
          </a:bodyPr>
          <a:lstStyle/>
          <a:p>
            <a:pPr>
              <a:lnSpc>
                <a:spcPct val="107000"/>
              </a:lnSpc>
              <a:spcAft>
                <a:spcPts val="800"/>
              </a:spcAft>
            </a:pPr>
            <a:r>
              <a:rPr lang="en-GB" sz="1400" b="1">
                <a:solidFill>
                  <a:srgbClr val="5C1D54"/>
                </a:solidFill>
                <a:latin typeface="+mj-lt"/>
                <a:ea typeface="Segoe UI Historic" panose="020B0502040204020203" pitchFamily="34" charset="0"/>
                <a:cs typeface="Segoe UI Historic" panose="020B0502040204020203" pitchFamily="34" charset="0"/>
              </a:rPr>
              <a:t>Occupation overview</a:t>
            </a:r>
          </a:p>
          <a:p>
            <a:pPr>
              <a:lnSpc>
                <a:spcPct val="107000"/>
              </a:lnSpc>
              <a:spcAft>
                <a:spcPts val="800"/>
              </a:spcAft>
            </a:pPr>
            <a:r>
              <a:rPr lang="en-GB" sz="1100" b="0" i="0">
                <a:solidFill>
                  <a:srgbClr val="6B6B6B"/>
                </a:solidFill>
                <a:effectLst/>
                <a:latin typeface="Roboto" panose="02000000000000000000" pitchFamily="2" charset="0"/>
              </a:rPr>
              <a:t>The housebuilding industry is a major employer in the UK, with an estimated 800,000 people directly or indirectly supported by the planning, design and delivery of new homes</a:t>
            </a:r>
            <a:r>
              <a:rPr lang="en-GB" sz="1100" baseline="30000">
                <a:latin typeface="Segoe UI Historic" panose="020B0502040204020203" pitchFamily="34" charset="0"/>
                <a:ea typeface="Segoe UI Historic" panose="020B0502040204020203" pitchFamily="34" charset="0"/>
                <a:cs typeface="Segoe UI Historic" panose="020B0502040204020203" pitchFamily="34" charset="0"/>
              </a:rPr>
              <a:t>1</a:t>
            </a:r>
            <a:r>
              <a:rPr lang="en-GB" sz="1100">
                <a:latin typeface="Segoe UI Historic" panose="020B0502040204020203" pitchFamily="34" charset="0"/>
                <a:ea typeface="Segoe UI Historic" panose="020B0502040204020203" pitchFamily="34" charset="0"/>
                <a:cs typeface="Segoe UI Historic" panose="020B0502040204020203" pitchFamily="34" charset="0"/>
              </a:rPr>
              <a:t>. According to NOMIS annual population data, there are c60,900 bricklayers working in the UK</a:t>
            </a:r>
            <a:r>
              <a:rPr lang="en-GB" sz="1100" baseline="30000">
                <a:latin typeface="Segoe UI Historic" panose="020B0502040204020203" pitchFamily="34" charset="0"/>
                <a:ea typeface="Segoe UI Historic" panose="020B0502040204020203" pitchFamily="34" charset="0"/>
                <a:cs typeface="Segoe UI Historic" panose="020B0502040204020203" pitchFamily="34" charset="0"/>
              </a:rPr>
              <a:t>2</a:t>
            </a:r>
            <a:r>
              <a:rPr lang="en-GB" sz="1100">
                <a:latin typeface="Segoe UI Historic" panose="020B0502040204020203" pitchFamily="34" charset="0"/>
                <a:ea typeface="Segoe UI Historic" panose="020B0502040204020203" pitchFamily="34" charset="0"/>
                <a:cs typeface="Segoe UI Historic" panose="020B0502040204020203" pitchFamily="34" charset="0"/>
              </a:rPr>
              <a:t>.</a:t>
            </a:r>
          </a:p>
          <a:p>
            <a:pPr>
              <a:lnSpc>
                <a:spcPct val="107000"/>
              </a:lnSpc>
              <a:spcAft>
                <a:spcPts val="800"/>
              </a:spcAft>
            </a:pPr>
            <a:r>
              <a:rPr lang="en-GB" sz="1100" b="0" i="0">
                <a:solidFill>
                  <a:srgbClr val="666666"/>
                </a:solidFill>
                <a:effectLst/>
                <a:latin typeface="Segoe UI Historic" panose="020B0502040204020203" pitchFamily="34" charset="0"/>
                <a:ea typeface="Segoe UI Historic" panose="020B0502040204020203" pitchFamily="34" charset="0"/>
                <a:cs typeface="Segoe UI Historic" panose="020B0502040204020203" pitchFamily="34" charset="0"/>
              </a:rPr>
              <a:t>The conservative government manifesto pledged to build 300,000 new homes each year by mid 2020s</a:t>
            </a:r>
            <a:r>
              <a:rPr lang="en-GB" sz="1100" b="0" i="0" baseline="30000">
                <a:solidFill>
                  <a:srgbClr val="666666"/>
                </a:solidFill>
                <a:effectLst/>
                <a:latin typeface="Segoe UI Historic" panose="020B0502040204020203" pitchFamily="34" charset="0"/>
                <a:ea typeface="Segoe UI Historic" panose="020B0502040204020203" pitchFamily="34" charset="0"/>
                <a:cs typeface="Segoe UI Historic" panose="020B0502040204020203" pitchFamily="34" charset="0"/>
              </a:rPr>
              <a:t>3</a:t>
            </a:r>
            <a:r>
              <a:rPr lang="en-GB" sz="1100" b="0" i="0">
                <a:solidFill>
                  <a:srgbClr val="666666"/>
                </a:solidFill>
                <a:effectLst/>
                <a:latin typeface="Segoe UI Historic" panose="020B0502040204020203" pitchFamily="34" charset="0"/>
                <a:ea typeface="Segoe UI Historic" panose="020B0502040204020203" pitchFamily="34" charset="0"/>
                <a:cs typeface="Segoe UI Historic" panose="020B0502040204020203" pitchFamily="34" charset="0"/>
              </a:rPr>
              <a:t> and whilst at least a proportion of these are likely to be built using Modern Methods of Construction, the </a:t>
            </a:r>
            <a:r>
              <a:rPr lang="en-GB" sz="1100">
                <a:solidFill>
                  <a:srgbClr val="666666"/>
                </a:solidFill>
                <a:latin typeface="Segoe UI Historic" panose="020B0502040204020203" pitchFamily="34" charset="0"/>
                <a:ea typeface="Segoe UI Historic" panose="020B0502040204020203" pitchFamily="34" charset="0"/>
                <a:cs typeface="Segoe UI Historic" panose="020B0502040204020203" pitchFamily="34" charset="0"/>
              </a:rPr>
              <a:t>demand for brick and block will inevitably increase, thereby increasing the demand for skilled bricklayers.</a:t>
            </a:r>
            <a:endParaRPr lang="en-GB" sz="1100" b="1">
              <a:effectLst/>
              <a:latin typeface="Segoe UI Historic" panose="020B0502040204020203" pitchFamily="34" charset="0"/>
              <a:ea typeface="Segoe UI Historic" panose="020B0502040204020203" pitchFamily="34" charset="0"/>
              <a:cs typeface="Segoe UI Historic" panose="020B0502040204020203" pitchFamily="34" charset="0"/>
            </a:endParaRPr>
          </a:p>
          <a:p>
            <a:pPr>
              <a:lnSpc>
                <a:spcPct val="107000"/>
              </a:lnSpc>
              <a:spcAft>
                <a:spcPts val="800"/>
              </a:spcAft>
            </a:pPr>
            <a:r>
              <a:rPr lang="en-GB" sz="1400" b="1">
                <a:solidFill>
                  <a:srgbClr val="5C1D54"/>
                </a:solidFill>
                <a:effectLst/>
                <a:latin typeface="+mj-lt"/>
                <a:ea typeface="Segoe UI Historic" panose="020B0502040204020203" pitchFamily="34" charset="0"/>
                <a:cs typeface="Segoe UI Historic" panose="020B0502040204020203" pitchFamily="34" charset="0"/>
              </a:rPr>
              <a:t>Skills shortages and impacts</a:t>
            </a:r>
          </a:p>
          <a:p>
            <a:pPr>
              <a:lnSpc>
                <a:spcPct val="107000"/>
              </a:lnSpc>
              <a:spcAft>
                <a:spcPts val="800"/>
              </a:spcAft>
            </a:pPr>
            <a:r>
              <a:rPr lang="en-GB" sz="1100">
                <a:effectLst/>
                <a:latin typeface="Segoe UI Historic"/>
                <a:ea typeface="Segoe UI Historic"/>
                <a:cs typeface="Segoe UI Historic"/>
              </a:rPr>
              <a:t>Skills shortages within the construction industry have been well documented. In</a:t>
            </a:r>
            <a:r>
              <a:rPr lang="en-GB" sz="1100">
                <a:latin typeface="Segoe UI Historic"/>
                <a:ea typeface="Segoe UI Historic"/>
                <a:cs typeface="Segoe UI Historic"/>
              </a:rPr>
              <a:t> </a:t>
            </a:r>
            <a:r>
              <a:rPr lang="en-GB" sz="1100">
                <a:effectLst/>
                <a:latin typeface="Segoe UI Historic"/>
                <a:ea typeface="Segoe UI Historic"/>
                <a:cs typeface="Segoe UI Historic"/>
              </a:rPr>
              <a:t>2021, 41% of Federation of Master Builders (FMB) members stated that they are finding it difficult to hire bricklayers</a:t>
            </a:r>
            <a:r>
              <a:rPr lang="en-GB" sz="1100" baseline="30000">
                <a:effectLst/>
                <a:latin typeface="Segoe UI Historic"/>
                <a:ea typeface="Segoe UI Historic"/>
                <a:cs typeface="Segoe UI Historic"/>
              </a:rPr>
              <a:t>4</a:t>
            </a:r>
            <a:r>
              <a:rPr lang="en-GB" sz="1100">
                <a:effectLst/>
                <a:latin typeface="Segoe UI Historic"/>
                <a:ea typeface="Segoe UI Historic"/>
                <a:cs typeface="Segoe UI Historic"/>
              </a:rPr>
              <a:t>, similarly Construction Industry Training Board (CITB) research found bricklaying vacancies among the top 5 hardest to fill.</a:t>
            </a:r>
            <a:r>
              <a:rPr lang="en-GB" sz="1100" baseline="30000">
                <a:effectLst/>
                <a:latin typeface="Segoe UI Historic"/>
                <a:ea typeface="Segoe UI Historic"/>
                <a:cs typeface="Segoe UI Historic"/>
              </a:rPr>
              <a:t>5</a:t>
            </a:r>
          </a:p>
          <a:p>
            <a:pPr>
              <a:lnSpc>
                <a:spcPct val="107000"/>
              </a:lnSpc>
              <a:spcAft>
                <a:spcPts val="800"/>
              </a:spcAft>
            </a:pPr>
            <a:r>
              <a:rPr lang="en-GB" sz="1100">
                <a:latin typeface="Segoe UI Historic" panose="020B0502040204020203" pitchFamily="34" charset="0"/>
                <a:ea typeface="Segoe UI Historic" panose="020B0502040204020203" pitchFamily="34" charset="0"/>
                <a:cs typeface="Segoe UI Historic" panose="020B0502040204020203" pitchFamily="34" charset="0"/>
              </a:rPr>
              <a:t>Taking on apprentices is critical to addressing these skills shortages, and recent construction employer research suggests a slight increasing trend in the number of apprentices within construction</a:t>
            </a:r>
            <a:r>
              <a:rPr lang="en-GB" sz="1100" baseline="30000">
                <a:latin typeface="Segoe UI Historic" panose="020B0502040204020203" pitchFamily="34" charset="0"/>
                <a:ea typeface="Segoe UI Historic" panose="020B0502040204020203" pitchFamily="34" charset="0"/>
                <a:cs typeface="Segoe UI Historic" panose="020B0502040204020203" pitchFamily="34" charset="0"/>
              </a:rPr>
              <a:t>6</a:t>
            </a:r>
            <a:r>
              <a:rPr lang="en-GB" sz="1100">
                <a:latin typeface="Segoe UI Historic" panose="020B0502040204020203" pitchFamily="34" charset="0"/>
                <a:ea typeface="Segoe UI Historic" panose="020B0502040204020203" pitchFamily="34" charset="0"/>
                <a:cs typeface="Segoe UI Historic" panose="020B0502040204020203" pitchFamily="34" charset="0"/>
              </a:rPr>
              <a:t>. This is supported by national apprenticeship start statistics specific to bricklaying:</a:t>
            </a:r>
          </a:p>
          <a:p>
            <a:pPr>
              <a:lnSpc>
                <a:spcPct val="107000"/>
              </a:lnSpc>
              <a:spcAft>
                <a:spcPts val="800"/>
              </a:spcAft>
            </a:pPr>
            <a:endParaRPr lang="en-GB" sz="1100">
              <a:effectLst/>
              <a:highlight>
                <a:srgbClr val="FFFF00"/>
              </a:highlight>
              <a:latin typeface="Segoe UI Historic" panose="020B0502040204020203" pitchFamily="34" charset="0"/>
              <a:ea typeface="Segoe UI Historic" panose="020B0502040204020203" pitchFamily="34" charset="0"/>
              <a:cs typeface="Segoe UI Historic" panose="020B0502040204020203" pitchFamily="34" charset="0"/>
            </a:endParaRPr>
          </a:p>
          <a:p>
            <a:pPr>
              <a:lnSpc>
                <a:spcPct val="107000"/>
              </a:lnSpc>
              <a:spcAft>
                <a:spcPts val="800"/>
              </a:spcAft>
            </a:pPr>
            <a:endParaRPr lang="en-GB" sz="1100">
              <a:effectLst/>
              <a:latin typeface="Segoe UI Historic" panose="020B0502040204020203" pitchFamily="34" charset="0"/>
              <a:ea typeface="Segoe UI Historic" panose="020B0502040204020203" pitchFamily="34" charset="0"/>
              <a:cs typeface="Segoe UI Historic" panose="020B0502040204020203" pitchFamily="34" charset="0"/>
            </a:endParaRPr>
          </a:p>
          <a:p>
            <a:pPr>
              <a:lnSpc>
                <a:spcPct val="107000"/>
              </a:lnSpc>
              <a:spcAft>
                <a:spcPts val="800"/>
              </a:spcAft>
            </a:pPr>
            <a:endParaRPr lang="en-GB" sz="1100">
              <a:effectLst/>
              <a:latin typeface="Segoe UI Historic" panose="020B0502040204020203" pitchFamily="34" charset="0"/>
              <a:ea typeface="Segoe UI Historic" panose="020B0502040204020203" pitchFamily="34" charset="0"/>
              <a:cs typeface="Segoe UI Historic" panose="020B0502040204020203" pitchFamily="34" charset="0"/>
            </a:endParaRPr>
          </a:p>
          <a:p>
            <a:pPr>
              <a:lnSpc>
                <a:spcPct val="107000"/>
              </a:lnSpc>
              <a:spcAft>
                <a:spcPts val="800"/>
              </a:spcAft>
            </a:pPr>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a:p>
            <a:pPr>
              <a:lnSpc>
                <a:spcPct val="107000"/>
              </a:lnSpc>
              <a:spcAft>
                <a:spcPts val="800"/>
              </a:spcAft>
            </a:pPr>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p:txBody>
      </p:sp>
      <p:graphicFrame>
        <p:nvGraphicFramePr>
          <p:cNvPr id="2" name="Table 2">
            <a:extLst>
              <a:ext uri="{FF2B5EF4-FFF2-40B4-BE49-F238E27FC236}">
                <a16:creationId xmlns:a16="http://schemas.microsoft.com/office/drawing/2014/main" id="{11B2062A-7634-BD76-A268-4B4E47B852EB}"/>
              </a:ext>
            </a:extLst>
          </p:cNvPr>
          <p:cNvGraphicFramePr>
            <a:graphicFrameLocks/>
          </p:cNvGraphicFramePr>
          <p:nvPr>
            <p:extLst>
              <p:ext uri="{D42A27DB-BD31-4B8C-83A1-F6EECF244321}">
                <p14:modId xmlns:p14="http://schemas.microsoft.com/office/powerpoint/2010/main" val="2373372432"/>
              </p:ext>
            </p:extLst>
          </p:nvPr>
        </p:nvGraphicFramePr>
        <p:xfrm>
          <a:off x="1437826" y="4565812"/>
          <a:ext cx="5472000" cy="518160"/>
        </p:xfrm>
        <a:graphic>
          <a:graphicData uri="http://schemas.openxmlformats.org/drawingml/2006/table">
            <a:tbl>
              <a:tblPr firstRow="1" bandRow="1">
                <a:tableStyleId>{21E4AEA4-8DFA-4A89-87EB-49C32662AFE0}</a:tableStyleId>
              </a:tblPr>
              <a:tblGrid>
                <a:gridCol w="1368000">
                  <a:extLst>
                    <a:ext uri="{9D8B030D-6E8A-4147-A177-3AD203B41FA5}">
                      <a16:colId xmlns:a16="http://schemas.microsoft.com/office/drawing/2014/main" val="71055059"/>
                    </a:ext>
                  </a:extLst>
                </a:gridCol>
                <a:gridCol w="1368000">
                  <a:extLst>
                    <a:ext uri="{9D8B030D-6E8A-4147-A177-3AD203B41FA5}">
                      <a16:colId xmlns:a16="http://schemas.microsoft.com/office/drawing/2014/main" val="265050576"/>
                    </a:ext>
                  </a:extLst>
                </a:gridCol>
                <a:gridCol w="1368000">
                  <a:extLst>
                    <a:ext uri="{9D8B030D-6E8A-4147-A177-3AD203B41FA5}">
                      <a16:colId xmlns:a16="http://schemas.microsoft.com/office/drawing/2014/main" val="720204323"/>
                    </a:ext>
                  </a:extLst>
                </a:gridCol>
                <a:gridCol w="1368000">
                  <a:extLst>
                    <a:ext uri="{9D8B030D-6E8A-4147-A177-3AD203B41FA5}">
                      <a16:colId xmlns:a16="http://schemas.microsoft.com/office/drawing/2014/main" val="3153679612"/>
                    </a:ext>
                  </a:extLst>
                </a:gridCol>
              </a:tblGrid>
              <a:tr h="252000">
                <a:tc>
                  <a:txBody>
                    <a:bodyPr/>
                    <a:lstStyle/>
                    <a:p>
                      <a:pPr algn="ctr"/>
                      <a:r>
                        <a:rPr lang="en-GB" sz="1100"/>
                        <a:t>2018/9</a:t>
                      </a:r>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a:txBody>
                  <a:tcPr anchor="ctr"/>
                </a:tc>
                <a:tc>
                  <a:txBody>
                    <a:bodyPr/>
                    <a:lstStyle/>
                    <a:p>
                      <a:pPr algn="ctr"/>
                      <a:r>
                        <a:rPr lang="en-GB" sz="1100"/>
                        <a:t>2019/20</a:t>
                      </a:r>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a:txBody>
                  <a:tcPr anchor="ctr"/>
                </a:tc>
                <a:tc>
                  <a:txBody>
                    <a:bodyPr/>
                    <a:lstStyle/>
                    <a:p>
                      <a:pPr algn="ctr"/>
                      <a:r>
                        <a:rPr lang="en-GB" sz="1100"/>
                        <a:t>2020/21</a:t>
                      </a:r>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a:txBody>
                  <a:tcPr anchor="ctr"/>
                </a:tc>
                <a:tc>
                  <a:txBody>
                    <a:bodyPr/>
                    <a:lstStyle/>
                    <a:p>
                      <a:pPr algn="ctr"/>
                      <a:r>
                        <a:rPr lang="en-GB" sz="1100"/>
                        <a:t>2021/2</a:t>
                      </a:r>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a:txBody>
                  <a:tcPr anchor="ctr"/>
                </a:tc>
                <a:extLst>
                  <a:ext uri="{0D108BD9-81ED-4DB2-BD59-A6C34878D82A}">
                    <a16:rowId xmlns:a16="http://schemas.microsoft.com/office/drawing/2014/main" val="2425388421"/>
                  </a:ext>
                </a:extLst>
              </a:tr>
              <a:tr h="252000">
                <a:tc>
                  <a:txBody>
                    <a:bodyPr/>
                    <a:lstStyle/>
                    <a:p>
                      <a:pPr algn="r"/>
                      <a:r>
                        <a:rPr lang="en-GB" sz="1100"/>
                        <a:t>540</a:t>
                      </a:r>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a:txBody>
                  <a:tcPr anchor="ctr"/>
                </a:tc>
                <a:tc>
                  <a:txBody>
                    <a:bodyPr/>
                    <a:lstStyle/>
                    <a:p>
                      <a:pPr algn="r"/>
                      <a:r>
                        <a:rPr lang="en-GB" sz="1100"/>
                        <a:t>1,370</a:t>
                      </a:r>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a:txBody>
                  <a:tcPr anchor="ctr"/>
                </a:tc>
                <a:tc>
                  <a:txBody>
                    <a:bodyPr/>
                    <a:lstStyle/>
                    <a:p>
                      <a:pPr algn="r"/>
                      <a:r>
                        <a:rPr lang="en-GB" sz="1100"/>
                        <a:t>2,250</a:t>
                      </a:r>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a:txBody>
                  <a:tcPr anchor="ctr"/>
                </a:tc>
                <a:tc>
                  <a:txBody>
                    <a:bodyPr/>
                    <a:lstStyle/>
                    <a:p>
                      <a:pPr algn="r"/>
                      <a:r>
                        <a:rPr lang="en-GB" sz="1100"/>
                        <a:t>2,560*</a:t>
                      </a:r>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a:txBody>
                  <a:tcPr anchor="ctr"/>
                </a:tc>
                <a:extLst>
                  <a:ext uri="{0D108BD9-81ED-4DB2-BD59-A6C34878D82A}">
                    <a16:rowId xmlns:a16="http://schemas.microsoft.com/office/drawing/2014/main" val="463095462"/>
                  </a:ext>
                </a:extLst>
              </a:tr>
            </a:tbl>
          </a:graphicData>
        </a:graphic>
      </p:graphicFrame>
      <p:sp>
        <p:nvSpPr>
          <p:cNvPr id="3" name="TextBox 2">
            <a:extLst>
              <a:ext uri="{FF2B5EF4-FFF2-40B4-BE49-F238E27FC236}">
                <a16:creationId xmlns:a16="http://schemas.microsoft.com/office/drawing/2014/main" id="{19A71723-E83D-AE54-F3C2-0D641648EBC9}"/>
              </a:ext>
            </a:extLst>
          </p:cNvPr>
          <p:cNvSpPr txBox="1">
            <a:spLocks noGrp="1" noRot="1" noMove="1" noResize="1" noEditPoints="1" noAdjustHandles="1" noChangeArrowheads="1" noChangeShapeType="1"/>
          </p:cNvSpPr>
          <p:nvPr/>
        </p:nvSpPr>
        <p:spPr>
          <a:xfrm>
            <a:off x="1437826" y="5083972"/>
            <a:ext cx="5472000" cy="523220"/>
          </a:xfrm>
          <a:prstGeom prst="rect">
            <a:avLst/>
          </a:prstGeom>
          <a:noFill/>
        </p:spPr>
        <p:txBody>
          <a:bodyPr wrap="square" rtlCol="0">
            <a:spAutoFit/>
          </a:bodyPr>
          <a:lstStyle/>
          <a:p>
            <a:pPr algn="r"/>
            <a:r>
              <a:rPr lang="en-GB" sz="800">
                <a:latin typeface="Segoe UI Historic" panose="020B0502040204020203" pitchFamily="34" charset="0"/>
                <a:ea typeface="Segoe UI Historic" panose="020B0502040204020203" pitchFamily="34" charset="0"/>
                <a:cs typeface="Segoe UI Historic" panose="020B0502040204020203" pitchFamily="34" charset="0"/>
              </a:rPr>
              <a:t>Data source:  GOV.UK Apprenticeships and traineeships data</a:t>
            </a:r>
          </a:p>
          <a:p>
            <a:r>
              <a:rPr lang="en-GB" sz="1000">
                <a:latin typeface="Segoe UI Historic" panose="020B0502040204020203" pitchFamily="34" charset="0"/>
                <a:ea typeface="Segoe UI Historic" panose="020B0502040204020203" pitchFamily="34" charset="0"/>
                <a:cs typeface="Segoe UI Historic" panose="020B0502040204020203" pitchFamily="34" charset="0"/>
              </a:rPr>
              <a:t>* Provisional figure which covers the first two quarters (Aug 2021 to Jan 2022)</a:t>
            </a:r>
          </a:p>
          <a:p>
            <a:pPr algn="r"/>
            <a:r>
              <a:rPr lang="en-GB" sz="1000">
                <a:latin typeface="Segoe UI Historic" panose="020B0502040204020203" pitchFamily="34" charset="0"/>
                <a:ea typeface="Segoe UI Historic" panose="020B0502040204020203" pitchFamily="34" charset="0"/>
                <a:cs typeface="Segoe UI Historic" panose="020B0502040204020203" pitchFamily="34" charset="0"/>
              </a:rPr>
              <a:t>   </a:t>
            </a:r>
          </a:p>
        </p:txBody>
      </p:sp>
    </p:spTree>
    <p:extLst>
      <p:ext uri="{BB962C8B-B14F-4D97-AF65-F5344CB8AC3E}">
        <p14:creationId xmlns:p14="http://schemas.microsoft.com/office/powerpoint/2010/main" val="3834081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70000"/>
          </a:xfrm>
          <a:prstGeom prst="rect">
            <a:avLst/>
          </a:prstGeom>
          <a:noFill/>
        </p:spPr>
        <p:txBody>
          <a:bodyPr wrap="square" rtlCol="0">
            <a:spAutoFit/>
          </a:bodyPr>
          <a:lstStyle/>
          <a:p>
            <a:pPr>
              <a:lnSpc>
                <a:spcPct val="107000"/>
              </a:lnSpc>
              <a:spcBef>
                <a:spcPts val="200"/>
              </a:spcBef>
              <a:spcAft>
                <a:spcPts val="600"/>
              </a:spcAft>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Headline conclusions</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80136794-13D0-4601-AB20-803FCC122D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grpSp>
        <p:nvGrpSpPr>
          <p:cNvPr id="4" name="Group 3">
            <a:extLst>
              <a:ext uri="{FF2B5EF4-FFF2-40B4-BE49-F238E27FC236}">
                <a16:creationId xmlns:a16="http://schemas.microsoft.com/office/drawing/2014/main" id="{05CFEE11-96E9-96B6-BC09-FF862A5FF084}"/>
              </a:ext>
            </a:extLst>
          </p:cNvPr>
          <p:cNvGrpSpPr/>
          <p:nvPr/>
        </p:nvGrpSpPr>
        <p:grpSpPr>
          <a:xfrm>
            <a:off x="814535" y="1714137"/>
            <a:ext cx="9315567" cy="3752327"/>
            <a:chOff x="476129" y="1336239"/>
            <a:chExt cx="9315567" cy="3752327"/>
          </a:xfrm>
        </p:grpSpPr>
        <p:pic>
          <p:nvPicPr>
            <p:cNvPr id="8" name="Graphic 7" descr="Badge 1 with solid fill">
              <a:extLst>
                <a:ext uri="{FF2B5EF4-FFF2-40B4-BE49-F238E27FC236}">
                  <a16:creationId xmlns:a16="http://schemas.microsoft.com/office/drawing/2014/main" id="{1B01E19E-F3EA-690D-42DC-7DD9F6A187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6246" y="1336239"/>
              <a:ext cx="629883" cy="629883"/>
            </a:xfrm>
            <a:prstGeom prst="rect">
              <a:avLst/>
            </a:prstGeom>
          </p:spPr>
        </p:pic>
        <p:pic>
          <p:nvPicPr>
            <p:cNvPr id="9" name="Graphic 8" descr="Badge with solid fill">
              <a:extLst>
                <a:ext uri="{FF2B5EF4-FFF2-40B4-BE49-F238E27FC236}">
                  <a16:creationId xmlns:a16="http://schemas.microsoft.com/office/drawing/2014/main" id="{E7390806-80C9-C2F7-253A-A98B567F86C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6246" y="1952461"/>
              <a:ext cx="630000" cy="630000"/>
            </a:xfrm>
            <a:prstGeom prst="rect">
              <a:avLst/>
            </a:prstGeom>
          </p:spPr>
        </p:pic>
        <p:pic>
          <p:nvPicPr>
            <p:cNvPr id="10" name="Graphic 9" descr="Badge 3 with solid fill">
              <a:extLst>
                <a:ext uri="{FF2B5EF4-FFF2-40B4-BE49-F238E27FC236}">
                  <a16:creationId xmlns:a16="http://schemas.microsoft.com/office/drawing/2014/main" id="{4AA35BBD-2608-29E6-67C1-A6DDA63D5DE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6129" y="2582344"/>
              <a:ext cx="630000" cy="630000"/>
            </a:xfrm>
            <a:prstGeom prst="rect">
              <a:avLst/>
            </a:prstGeom>
          </p:spPr>
        </p:pic>
        <p:pic>
          <p:nvPicPr>
            <p:cNvPr id="11" name="Graphic 10" descr="Badge 4 with solid fill">
              <a:extLst>
                <a:ext uri="{FF2B5EF4-FFF2-40B4-BE49-F238E27FC236}">
                  <a16:creationId xmlns:a16="http://schemas.microsoft.com/office/drawing/2014/main" id="{7D32E16F-101E-77BF-96FE-9E849E21988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6129" y="3215667"/>
              <a:ext cx="630000" cy="630000"/>
            </a:xfrm>
            <a:prstGeom prst="rect">
              <a:avLst/>
            </a:prstGeom>
          </p:spPr>
        </p:pic>
        <p:pic>
          <p:nvPicPr>
            <p:cNvPr id="12" name="Graphic 11" descr="Badge 5 with solid fill">
              <a:extLst>
                <a:ext uri="{FF2B5EF4-FFF2-40B4-BE49-F238E27FC236}">
                  <a16:creationId xmlns:a16="http://schemas.microsoft.com/office/drawing/2014/main" id="{4458C6BF-DF65-E744-3575-6EFE5E2CB95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76129" y="3828566"/>
              <a:ext cx="630000" cy="630000"/>
            </a:xfrm>
            <a:prstGeom prst="rect">
              <a:avLst/>
            </a:prstGeom>
          </p:spPr>
        </p:pic>
        <p:pic>
          <p:nvPicPr>
            <p:cNvPr id="13" name="Graphic 12" descr="Badge 6 with solid fill">
              <a:extLst>
                <a:ext uri="{FF2B5EF4-FFF2-40B4-BE49-F238E27FC236}">
                  <a16:creationId xmlns:a16="http://schemas.microsoft.com/office/drawing/2014/main" id="{EE7757BF-0857-7EEE-A85F-34DACCD85FB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76129" y="4458566"/>
              <a:ext cx="630000" cy="630000"/>
            </a:xfrm>
            <a:prstGeom prst="rect">
              <a:avLst/>
            </a:prstGeom>
          </p:spPr>
        </p:pic>
        <p:sp>
          <p:nvSpPr>
            <p:cNvPr id="14" name="TextBox 13">
              <a:extLst>
                <a:ext uri="{FF2B5EF4-FFF2-40B4-BE49-F238E27FC236}">
                  <a16:creationId xmlns:a16="http://schemas.microsoft.com/office/drawing/2014/main" id="{5C049E6D-4E7F-9DF1-6B71-7B0E6C4580F9}"/>
                </a:ext>
              </a:extLst>
            </p:cNvPr>
            <p:cNvSpPr txBox="1"/>
            <p:nvPr/>
          </p:nvSpPr>
          <p:spPr>
            <a:xfrm>
              <a:off x="1106124" y="4019152"/>
              <a:ext cx="8685567" cy="670633"/>
            </a:xfrm>
            <a:prstGeom prst="rect">
              <a:avLst/>
            </a:prstGeom>
            <a:noFill/>
          </p:spPr>
          <p:txBody>
            <a:bodyPr wrap="square">
              <a:spAutoFit/>
            </a:bodyPr>
            <a:lstStyle/>
            <a:p>
              <a:pPr>
                <a:lnSpc>
                  <a:spcPct val="107000"/>
                </a:lnSpc>
                <a:spcAft>
                  <a:spcPts val="800"/>
                </a:spcAft>
              </a:pPr>
              <a:r>
                <a:rPr lang="en-GB" sz="1200">
                  <a:effectLst/>
                  <a:latin typeface="Segoe UI Historic" panose="020B0502040204020203" pitchFamily="34" charset="0"/>
                  <a:ea typeface="Segoe UI Historic" panose="020B0502040204020203" pitchFamily="34" charset="0"/>
                  <a:cs typeface="Segoe UI Historic" panose="020B0502040204020203" pitchFamily="34" charset="0"/>
                </a:rPr>
                <a:t>Site managers </a:t>
              </a:r>
              <a:r>
                <a:rPr lang="en-GB" sz="1200">
                  <a:latin typeface="Segoe UI Historic" panose="020B0502040204020203" pitchFamily="34" charset="0"/>
                  <a:ea typeface="Segoe UI Historic" panose="020B0502040204020203" pitchFamily="34" charset="0"/>
                  <a:cs typeface="Segoe UI Historic" panose="020B0502040204020203" pitchFamily="34" charset="0"/>
                </a:rPr>
                <a:t>have</a:t>
              </a:r>
              <a:r>
                <a:rPr lang="en-GB" sz="1200">
                  <a:effectLst/>
                  <a:latin typeface="Segoe UI Historic" panose="020B0502040204020203" pitchFamily="34" charset="0"/>
                  <a:ea typeface="Segoe UI Historic" panose="020B0502040204020203" pitchFamily="34" charset="0"/>
                  <a:cs typeface="Segoe UI Historic" panose="020B0502040204020203" pitchFamily="34" charset="0"/>
                </a:rPr>
                <a:t> changed processes and quality control as a direct consequence of the brickwork masterclasses. However, </a:t>
              </a:r>
              <a:r>
                <a:rPr lang="en-GB" sz="1200">
                  <a:latin typeface="Segoe UI Historic" panose="020B0502040204020203" pitchFamily="34" charset="0"/>
                  <a:ea typeface="Segoe UI Historic" panose="020B0502040204020203" pitchFamily="34" charset="0"/>
                  <a:cs typeface="Segoe UI Historic" panose="020B0502040204020203" pitchFamily="34" charset="0"/>
                </a:rPr>
                <a:t>not all organisations implement a structured action plan post-brickwork masterclass to ensure key benefits are retained over the longer-term.</a:t>
              </a:r>
              <a:endParaRPr lang="en-GB" sz="1200">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5" name="TextBox 14">
              <a:extLst>
                <a:ext uri="{FF2B5EF4-FFF2-40B4-BE49-F238E27FC236}">
                  <a16:creationId xmlns:a16="http://schemas.microsoft.com/office/drawing/2014/main" id="{B85678DB-6F35-4F63-C472-623C4CC1B270}"/>
                </a:ext>
              </a:extLst>
            </p:cNvPr>
            <p:cNvSpPr txBox="1"/>
            <p:nvPr/>
          </p:nvSpPr>
          <p:spPr>
            <a:xfrm>
              <a:off x="1106123" y="3310029"/>
              <a:ext cx="8685567" cy="473015"/>
            </a:xfrm>
            <a:prstGeom prst="rect">
              <a:avLst/>
            </a:prstGeom>
            <a:noFill/>
          </p:spPr>
          <p:txBody>
            <a:bodyPr wrap="square">
              <a:spAutoFit/>
            </a:bodyPr>
            <a:lstStyle/>
            <a:p>
              <a:pPr>
                <a:lnSpc>
                  <a:spcPct val="107000"/>
                </a:lnSpc>
                <a:spcAft>
                  <a:spcPts val="800"/>
                </a:spcAft>
              </a:pPr>
              <a:r>
                <a:rPr lang="en-GB" sz="1200">
                  <a:latin typeface="Segoe UI Historic" panose="020B0502040204020203" pitchFamily="34" charset="0"/>
                  <a:ea typeface="Segoe UI Historic" panose="020B0502040204020203" pitchFamily="34" charset="0"/>
                  <a:cs typeface="Segoe UI Historic" panose="020B0502040204020203" pitchFamily="34" charset="0"/>
                </a:rPr>
                <a:t>Brickwork masterclasses engage and benefit bricklayers with a variety of levels of experience. More experienced bricklayers particularly benefit from the open-ended Q&amp;A sessions.</a:t>
              </a:r>
              <a:endParaRPr lang="en-GB" sz="1200">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6" name="TextBox 15">
              <a:extLst>
                <a:ext uri="{FF2B5EF4-FFF2-40B4-BE49-F238E27FC236}">
                  <a16:creationId xmlns:a16="http://schemas.microsoft.com/office/drawing/2014/main" id="{C2B1D9F6-1D6E-14EB-7636-D906F32ACD90}"/>
                </a:ext>
              </a:extLst>
            </p:cNvPr>
            <p:cNvSpPr txBox="1"/>
            <p:nvPr/>
          </p:nvSpPr>
          <p:spPr>
            <a:xfrm>
              <a:off x="1106129" y="1520865"/>
              <a:ext cx="8685567" cy="473015"/>
            </a:xfrm>
            <a:prstGeom prst="rect">
              <a:avLst/>
            </a:prstGeom>
            <a:noFill/>
          </p:spPr>
          <p:txBody>
            <a:bodyPr wrap="square">
              <a:spAutoFit/>
            </a:bodyPr>
            <a:lstStyle/>
            <a:p>
              <a:pPr>
                <a:lnSpc>
                  <a:spcPct val="107000"/>
                </a:lnSpc>
                <a:spcAft>
                  <a:spcPts val="800"/>
                </a:spcAft>
              </a:pPr>
              <a:r>
                <a:rPr lang="en-GB" sz="1200">
                  <a:latin typeface="Segoe UI Historic" panose="020B0502040204020203" pitchFamily="34" charset="0"/>
                  <a:ea typeface="Segoe UI Historic" panose="020B0502040204020203" pitchFamily="34" charset="0"/>
                  <a:cs typeface="Segoe UI Historic" panose="020B0502040204020203" pitchFamily="34" charset="0"/>
                </a:rPr>
                <a:t>On-site brickwork masterclasses make a difference to the quality of brickwork on-site and contribute to reduction of defects and an increase in confidence and skills of bricklayers. </a:t>
              </a:r>
              <a:endParaRPr lang="en-GB" sz="1200">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7" name="TextBox 16">
              <a:extLst>
                <a:ext uri="{FF2B5EF4-FFF2-40B4-BE49-F238E27FC236}">
                  <a16:creationId xmlns:a16="http://schemas.microsoft.com/office/drawing/2014/main" id="{E6E32EF5-4356-B1E2-DFA7-D02D76F79732}"/>
                </a:ext>
              </a:extLst>
            </p:cNvPr>
            <p:cNvSpPr txBox="1"/>
            <p:nvPr/>
          </p:nvSpPr>
          <p:spPr>
            <a:xfrm>
              <a:off x="1106122" y="4718773"/>
              <a:ext cx="8685567" cy="275396"/>
            </a:xfrm>
            <a:prstGeom prst="rect">
              <a:avLst/>
            </a:prstGeom>
            <a:noFill/>
          </p:spPr>
          <p:txBody>
            <a:bodyPr wrap="square">
              <a:spAutoFit/>
            </a:bodyPr>
            <a:lstStyle/>
            <a:p>
              <a:pPr>
                <a:lnSpc>
                  <a:spcPct val="107000"/>
                </a:lnSpc>
                <a:spcAft>
                  <a:spcPts val="800"/>
                </a:spcAft>
              </a:pPr>
              <a:r>
                <a:rPr lang="en-GB" sz="1200">
                  <a:effectLst/>
                  <a:latin typeface="Segoe UI Historic" panose="020B0502040204020203" pitchFamily="34" charset="0"/>
                  <a:ea typeface="Segoe UI Historic" panose="020B0502040204020203" pitchFamily="34" charset="0"/>
                  <a:cs typeface="Segoe UI Historic" panose="020B0502040204020203" pitchFamily="34" charset="0"/>
                </a:rPr>
                <a:t>There is clearly strong appetite for the brickwork masterclasses to continue, and be broadened out to span other trades. </a:t>
              </a:r>
            </a:p>
          </p:txBody>
        </p:sp>
        <p:sp>
          <p:nvSpPr>
            <p:cNvPr id="18" name="TextBox 17">
              <a:extLst>
                <a:ext uri="{FF2B5EF4-FFF2-40B4-BE49-F238E27FC236}">
                  <a16:creationId xmlns:a16="http://schemas.microsoft.com/office/drawing/2014/main" id="{C871792C-FB52-2B0F-5BA8-A07488E5C91F}"/>
                </a:ext>
              </a:extLst>
            </p:cNvPr>
            <p:cNvSpPr txBox="1"/>
            <p:nvPr/>
          </p:nvSpPr>
          <p:spPr>
            <a:xfrm>
              <a:off x="1106122" y="2764850"/>
              <a:ext cx="8685567" cy="473015"/>
            </a:xfrm>
            <a:prstGeom prst="rect">
              <a:avLst/>
            </a:prstGeom>
            <a:noFill/>
          </p:spPr>
          <p:txBody>
            <a:bodyPr wrap="square">
              <a:spAutoFit/>
            </a:bodyPr>
            <a:lstStyle/>
            <a:p>
              <a:pPr>
                <a:lnSpc>
                  <a:spcPct val="107000"/>
                </a:lnSpc>
                <a:spcAft>
                  <a:spcPts val="800"/>
                </a:spcAft>
              </a:pPr>
              <a:r>
                <a:rPr lang="en-GB" sz="1200">
                  <a:latin typeface="Segoe UI Historic" panose="020B0502040204020203" pitchFamily="34" charset="0"/>
                  <a:ea typeface="Segoe UI Historic" panose="020B0502040204020203" pitchFamily="34" charset="0"/>
                  <a:cs typeface="Segoe UI Historic" panose="020B0502040204020203" pitchFamily="34" charset="0"/>
                </a:rPr>
                <a:t>Delivery of the brickwork masterclasses by NHBC inspectors is a critical success factor, due to their knowledge of quality control, defects encountered and technical expertise.</a:t>
              </a:r>
              <a:endParaRPr lang="en-GB" sz="1200">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9" name="TextBox 18">
              <a:extLst>
                <a:ext uri="{FF2B5EF4-FFF2-40B4-BE49-F238E27FC236}">
                  <a16:creationId xmlns:a16="http://schemas.microsoft.com/office/drawing/2014/main" id="{FEDE7A25-D524-25CB-8966-535E15363C8C}"/>
                </a:ext>
              </a:extLst>
            </p:cNvPr>
            <p:cNvSpPr txBox="1"/>
            <p:nvPr/>
          </p:nvSpPr>
          <p:spPr>
            <a:xfrm>
              <a:off x="1106122" y="2137393"/>
              <a:ext cx="8685567" cy="473015"/>
            </a:xfrm>
            <a:prstGeom prst="rect">
              <a:avLst/>
            </a:prstGeom>
            <a:noFill/>
          </p:spPr>
          <p:txBody>
            <a:bodyPr wrap="square">
              <a:spAutoFit/>
            </a:bodyPr>
            <a:lstStyle/>
            <a:p>
              <a:pPr>
                <a:lnSpc>
                  <a:spcPct val="107000"/>
                </a:lnSpc>
                <a:spcAft>
                  <a:spcPts val="800"/>
                </a:spcAft>
              </a:pPr>
              <a:r>
                <a:rPr lang="en-GB" sz="1200">
                  <a:latin typeface="Segoe UI Historic" panose="020B0502040204020203" pitchFamily="34" charset="0"/>
                  <a:ea typeface="Segoe UI Historic" panose="020B0502040204020203" pitchFamily="34" charset="0"/>
                  <a:cs typeface="Segoe UI Historic" panose="020B0502040204020203" pitchFamily="34" charset="0"/>
                </a:rPr>
                <a:t>FE brickwork masterclasses make a difference to the quality of brickwork teaching, leading to increased confidence and ability to tailor content directly to the needs of industry. </a:t>
              </a:r>
              <a:endParaRPr lang="en-GB" sz="1200">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grpSp>
    </p:spTree>
    <p:extLst>
      <p:ext uri="{BB962C8B-B14F-4D97-AF65-F5344CB8AC3E}">
        <p14:creationId xmlns:p14="http://schemas.microsoft.com/office/powerpoint/2010/main" val="13197745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70000"/>
          </a:xfrm>
          <a:prstGeom prst="rect">
            <a:avLst/>
          </a:prstGeom>
          <a:noFill/>
        </p:spPr>
        <p:txBody>
          <a:bodyPr wrap="square" rtlCol="0">
            <a:spAutoFit/>
          </a:bodyPr>
          <a:lstStyle/>
          <a:p>
            <a:pPr>
              <a:lnSpc>
                <a:spcPct val="107000"/>
              </a:lnSpc>
              <a:spcBef>
                <a:spcPts val="200"/>
              </a:spcBef>
              <a:spcAft>
                <a:spcPts val="600"/>
              </a:spcAft>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Recommendations</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80136794-13D0-4601-AB20-803FCC122D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
        <p:nvSpPr>
          <p:cNvPr id="6" name="TextBox 5">
            <a:extLst>
              <a:ext uri="{FF2B5EF4-FFF2-40B4-BE49-F238E27FC236}">
                <a16:creationId xmlns:a16="http://schemas.microsoft.com/office/drawing/2014/main" id="{D8536288-BE88-73D5-8032-2B2719933855}"/>
              </a:ext>
            </a:extLst>
          </p:cNvPr>
          <p:cNvSpPr txBox="1"/>
          <p:nvPr/>
        </p:nvSpPr>
        <p:spPr>
          <a:xfrm>
            <a:off x="476246" y="1098738"/>
            <a:ext cx="10940438" cy="543867"/>
          </a:xfrm>
          <a:prstGeom prst="rect">
            <a:avLst/>
          </a:prstGeom>
          <a:noFill/>
        </p:spPr>
        <p:txBody>
          <a:bodyPr wrap="square" rtlCol="0">
            <a:spAutoFit/>
          </a:bodyPr>
          <a:lstStyle/>
          <a:p>
            <a:pPr>
              <a:lnSpc>
                <a:spcPct val="107000"/>
              </a:lnSpc>
              <a:spcAft>
                <a:spcPts val="800"/>
              </a:spcAft>
            </a:pPr>
            <a:r>
              <a:rPr lang="en-GB" sz="1100">
                <a:effectLst/>
                <a:latin typeface="Segoe UI Historic" panose="020B0502040204020203" pitchFamily="34" charset="0"/>
                <a:ea typeface="Calibri" panose="020F0502020204030204" pitchFamily="34" charset="0"/>
                <a:cs typeface="Arial" panose="020B0604020202020204" pitchFamily="34" charset="0"/>
              </a:rPr>
              <a:t>To further strengthen the brickwork masterclasses intervention, the following recommendations are made:</a:t>
            </a:r>
          </a:p>
          <a:p>
            <a:pPr>
              <a:lnSpc>
                <a:spcPct val="107000"/>
              </a:lnSpc>
              <a:spcAft>
                <a:spcPts val="800"/>
              </a:spcAft>
            </a:pPr>
            <a:endParaRPr lang="en-GB" sz="1100">
              <a:effectLst/>
              <a:latin typeface="Segoe UI Historic" panose="020B0502040204020203" pitchFamily="34" charset="0"/>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EA9916EC-4444-CA70-5F00-D407C72A4EE3}"/>
              </a:ext>
            </a:extLst>
          </p:cNvPr>
          <p:cNvSpPr/>
          <p:nvPr/>
        </p:nvSpPr>
        <p:spPr>
          <a:xfrm>
            <a:off x="674370" y="1642605"/>
            <a:ext cx="8939694" cy="4643895"/>
          </a:xfrm>
          <a:prstGeom prst="rect">
            <a:avLst/>
          </a:prstGeom>
        </p:spPr>
        <p:txBody>
          <a:bodyPr lIns="91440" tIns="45720" rIns="91440" bIns="45720" anchor="t"/>
          <a:lstStyle/>
          <a:p>
            <a:pPr marL="228600" lvl="0" indent="-228600">
              <a:spcAft>
                <a:spcPts val="1200"/>
              </a:spcAft>
              <a:buFont typeface="+mj-lt"/>
              <a:buAutoNum type="arabicPeriod"/>
            </a:pPr>
            <a:r>
              <a:rPr lang="en-GB" sz="1100">
                <a:latin typeface="Segoe UI Historic" panose="020B0502040204020203" pitchFamily="34" charset="0"/>
                <a:ea typeface="Segoe UI Historic" panose="020B0502040204020203" pitchFamily="34" charset="0"/>
                <a:cs typeface="Segoe UI Historic" panose="020B0502040204020203" pitchFamily="34" charset="0"/>
              </a:rPr>
              <a:t>Increase the number of</a:t>
            </a: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 </a:t>
            </a:r>
            <a:r>
              <a:rPr lang="en-GB" sz="1100" b="1">
                <a:effectLst/>
                <a:latin typeface="Segoe UI Historic" panose="020B0502040204020203" pitchFamily="34" charset="0"/>
                <a:ea typeface="Segoe UI Historic" panose="020B0502040204020203" pitchFamily="34" charset="0"/>
                <a:cs typeface="Segoe UI Historic" panose="020B0502040204020203" pitchFamily="34" charset="0"/>
              </a:rPr>
              <a:t>on-site brickwork masterclasses </a:t>
            </a: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available to reach a greater proportion of the bricklaying workforce</a:t>
            </a:r>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a:p>
            <a:pPr marL="228600" indent="-228600">
              <a:spcAft>
                <a:spcPts val="1200"/>
              </a:spcAft>
              <a:buFont typeface="+mj-lt"/>
              <a:buAutoNum type="arabicPeriod"/>
            </a:pPr>
            <a:r>
              <a:rPr lang="en-GB" sz="1100">
                <a:effectLst/>
                <a:latin typeface="Segoe UI Historic"/>
                <a:ea typeface="Segoe UI Historic"/>
                <a:cs typeface="Segoe UI Historic"/>
              </a:rPr>
              <a:t>Revert back to </a:t>
            </a:r>
            <a:r>
              <a:rPr lang="en-GB" sz="1100">
                <a:latin typeface="Segoe UI Historic"/>
                <a:ea typeface="Segoe UI Historic"/>
                <a:cs typeface="Segoe UI Historic"/>
              </a:rPr>
              <a:t>running</a:t>
            </a:r>
            <a:r>
              <a:rPr lang="en-GB" sz="1100">
                <a:effectLst/>
                <a:latin typeface="Segoe UI Historic"/>
                <a:ea typeface="Segoe UI Historic"/>
                <a:cs typeface="Segoe UI Historic"/>
              </a:rPr>
              <a:t> </a:t>
            </a:r>
            <a:r>
              <a:rPr lang="en-GB" sz="1100" b="1">
                <a:effectLst/>
                <a:latin typeface="Segoe UI Historic"/>
                <a:ea typeface="Segoe UI Historic"/>
                <a:cs typeface="Segoe UI Historic"/>
              </a:rPr>
              <a:t>FE </a:t>
            </a:r>
            <a:r>
              <a:rPr lang="en-GB" sz="1100" b="1">
                <a:latin typeface="Segoe UI Historic"/>
                <a:ea typeface="Segoe UI Historic"/>
                <a:cs typeface="Segoe UI Historic"/>
              </a:rPr>
              <a:t>brickwork</a:t>
            </a:r>
            <a:r>
              <a:rPr lang="en-GB" sz="1100" b="1">
                <a:effectLst/>
                <a:latin typeface="Segoe UI Historic"/>
                <a:ea typeface="Segoe UI Historic"/>
                <a:cs typeface="Segoe UI Historic"/>
              </a:rPr>
              <a:t> masterclasses </a:t>
            </a:r>
            <a:r>
              <a:rPr lang="en-GB" sz="1100">
                <a:effectLst/>
                <a:latin typeface="Segoe UI Historic"/>
                <a:ea typeface="Segoe UI Historic"/>
                <a:cs typeface="Segoe UI Historic"/>
              </a:rPr>
              <a:t>(in addition to on-site brickwork masterclasses) to ensure brickworkers of the future have the skills required, helping to ensure defects </a:t>
            </a:r>
            <a:r>
              <a:rPr lang="en-GB" sz="1100">
                <a:latin typeface="Segoe UI Historic"/>
                <a:ea typeface="Segoe UI Historic"/>
                <a:cs typeface="Segoe UI Historic"/>
              </a:rPr>
              <a:t>on site can be prevented by addressing within training</a:t>
            </a:r>
            <a:r>
              <a:rPr lang="en-GB" sz="1100">
                <a:effectLst/>
                <a:latin typeface="Segoe UI Historic"/>
                <a:ea typeface="Segoe UI Historic"/>
                <a:cs typeface="Segoe UI Historic"/>
              </a:rPr>
              <a:t>. Face</a:t>
            </a:r>
            <a:r>
              <a:rPr lang="en-GB" sz="1100">
                <a:latin typeface="Segoe UI Historic"/>
                <a:ea typeface="Segoe UI Historic"/>
                <a:cs typeface="Segoe UI Historic"/>
              </a:rPr>
              <a:t>-</a:t>
            </a:r>
            <a:r>
              <a:rPr lang="en-GB" sz="1100">
                <a:effectLst/>
                <a:latin typeface="Segoe UI Historic"/>
                <a:ea typeface="Segoe UI Historic"/>
                <a:cs typeface="Segoe UI Historic"/>
              </a:rPr>
              <a:t>to</a:t>
            </a:r>
            <a:r>
              <a:rPr lang="en-GB" sz="1100">
                <a:latin typeface="Segoe UI Historic"/>
                <a:ea typeface="Segoe UI Historic"/>
                <a:cs typeface="Segoe UI Historic"/>
              </a:rPr>
              <a:t>-</a:t>
            </a:r>
            <a:r>
              <a:rPr lang="en-GB" sz="1100">
                <a:effectLst/>
                <a:latin typeface="Segoe UI Historic"/>
                <a:ea typeface="Segoe UI Historic"/>
                <a:cs typeface="Segoe UI Historic"/>
              </a:rPr>
              <a:t>face delivery method is preferred</a:t>
            </a:r>
            <a:r>
              <a:rPr lang="en-GB" sz="1100">
                <a:latin typeface="Segoe UI Historic"/>
                <a:ea typeface="Segoe UI Historic"/>
                <a:cs typeface="Segoe UI Historic"/>
              </a:rPr>
              <a:t>;</a:t>
            </a:r>
            <a:r>
              <a:rPr lang="en-GB" sz="1100">
                <a:effectLst/>
                <a:latin typeface="Segoe UI Historic"/>
                <a:ea typeface="Segoe UI Historic"/>
                <a:cs typeface="Segoe UI Historic"/>
              </a:rPr>
              <a:t> however,</a:t>
            </a:r>
            <a:r>
              <a:rPr lang="en-GB" sz="1100">
                <a:latin typeface="Segoe UI Historic"/>
                <a:ea typeface="Segoe UI Historic"/>
                <a:cs typeface="Segoe UI Historic"/>
              </a:rPr>
              <a:t> online delivery should be considered if budget constraints are restrictive.</a:t>
            </a:r>
          </a:p>
          <a:p>
            <a:pPr marL="228600" indent="-228600">
              <a:spcAft>
                <a:spcPts val="1200"/>
              </a:spcAft>
              <a:buFont typeface="+mj-lt"/>
              <a:buAutoNum type="arabicPeriod"/>
            </a:pPr>
            <a:r>
              <a:rPr lang="en-GB" sz="1100" b="1">
                <a:effectLst/>
                <a:latin typeface="Segoe UI Historic"/>
                <a:ea typeface="Segoe UI Historic"/>
                <a:cs typeface="Segoe UI Historic"/>
              </a:rPr>
              <a:t>Expand the scope </a:t>
            </a:r>
            <a:r>
              <a:rPr lang="en-GB" sz="1100">
                <a:effectLst/>
                <a:latin typeface="Segoe UI Historic"/>
                <a:ea typeface="Segoe UI Historic"/>
                <a:cs typeface="Segoe UI Historic"/>
              </a:rPr>
              <a:t>of the brickwork masterclasses to include other trades, beginning with those where quality issues and defect occurrence is most common e.g. roofing</a:t>
            </a:r>
            <a:r>
              <a:rPr lang="en-GB" sz="1100">
                <a:latin typeface="Segoe UI Historic"/>
                <a:ea typeface="Segoe UI Historic"/>
                <a:cs typeface="Segoe UI Historic"/>
              </a:rPr>
              <a:t>  </a:t>
            </a:r>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a:p>
            <a:pPr marL="228600" lvl="0" indent="-228600">
              <a:spcAft>
                <a:spcPts val="1200"/>
              </a:spcAft>
              <a:buFont typeface="+mj-lt"/>
              <a:buAutoNum type="arabicPeriod"/>
            </a:pPr>
            <a:r>
              <a:rPr lang="en-GB" sz="1100">
                <a:latin typeface="Segoe UI Historic" panose="020B0502040204020203" pitchFamily="34" charset="0"/>
                <a:ea typeface="Segoe UI Historic" panose="020B0502040204020203" pitchFamily="34" charset="0"/>
                <a:cs typeface="Segoe UI Historic" panose="020B0502040204020203" pitchFamily="34" charset="0"/>
              </a:rPr>
              <a:t>Consider </a:t>
            </a:r>
            <a:r>
              <a:rPr lang="en-GB" sz="1100" b="1">
                <a:latin typeface="Segoe UI Historic" panose="020B0502040204020203" pitchFamily="34" charset="0"/>
                <a:ea typeface="Segoe UI Historic" panose="020B0502040204020203" pitchFamily="34" charset="0"/>
                <a:cs typeface="Segoe UI Historic" panose="020B0502040204020203" pitchFamily="34" charset="0"/>
              </a:rPr>
              <a:t>a </a:t>
            </a:r>
            <a:r>
              <a:rPr lang="en-GB" sz="1100" b="1">
                <a:effectLst/>
                <a:latin typeface="Segoe UI Historic" panose="020B0502040204020203" pitchFamily="34" charset="0"/>
                <a:ea typeface="Segoe UI Historic" panose="020B0502040204020203" pitchFamily="34" charset="0"/>
                <a:cs typeface="Segoe UI Historic" panose="020B0502040204020203" pitchFamily="34" charset="0"/>
              </a:rPr>
              <a:t>mix of delegates </a:t>
            </a: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for a small sample of future brickwork masterclasses, bringing together employers, FE tutors, assessors, and awarding organisations, and assess the effectiveness of this slightly different approach </a:t>
            </a:r>
          </a:p>
          <a:p>
            <a:pPr marL="228600" lvl="0" indent="-228600">
              <a:spcAft>
                <a:spcPts val="1200"/>
              </a:spcAft>
              <a:buFont typeface="+mj-lt"/>
              <a:buAutoNum type="arabicPeriod"/>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Encourage </a:t>
            </a:r>
            <a:r>
              <a:rPr lang="en-GB" sz="1100" b="1">
                <a:effectLst/>
                <a:latin typeface="Segoe UI Historic" panose="020B0502040204020203" pitchFamily="34" charset="0"/>
                <a:ea typeface="Segoe UI Historic" panose="020B0502040204020203" pitchFamily="34" charset="0"/>
                <a:cs typeface="Segoe UI Historic" panose="020B0502040204020203" pitchFamily="34" charset="0"/>
              </a:rPr>
              <a:t>on-going networking and sharing of best practice within FE</a:t>
            </a: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 for example via a dedicated LinkedIn group to maintain discussions and momentum about raising standards </a:t>
            </a:r>
          </a:p>
          <a:p>
            <a:pPr marL="228600" lvl="0" indent="-228600">
              <a:spcAft>
                <a:spcPts val="1200"/>
              </a:spcAft>
              <a:buFont typeface="+mj-lt"/>
              <a:buAutoNum type="arabicPeriod"/>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Make </a:t>
            </a:r>
            <a:r>
              <a:rPr lang="en-GB" sz="1100" b="1">
                <a:effectLst/>
                <a:latin typeface="Segoe UI Historic" panose="020B0502040204020203" pitchFamily="34" charset="0"/>
                <a:ea typeface="Segoe UI Historic" panose="020B0502040204020203" pitchFamily="34" charset="0"/>
                <a:cs typeface="Segoe UI Historic" panose="020B0502040204020203" pitchFamily="34" charset="0"/>
              </a:rPr>
              <a:t>brickwork masterclass resources available electronically </a:t>
            </a: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post-brickwork masterclass </a:t>
            </a:r>
            <a:r>
              <a:rPr lang="en-GB" sz="1100">
                <a:latin typeface="Segoe UI Historic" panose="020B0502040204020203" pitchFamily="34" charset="0"/>
                <a:ea typeface="Segoe UI Historic" panose="020B0502040204020203" pitchFamily="34" charset="0"/>
                <a:cs typeface="Segoe UI Historic" panose="020B0502040204020203" pitchFamily="34" charset="0"/>
              </a:rPr>
              <a:t>to enable these to be </a:t>
            </a: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downloaded, printed, distributed and displayed</a:t>
            </a:r>
          </a:p>
          <a:p>
            <a:pPr marL="228600" lvl="0" indent="-228600">
              <a:spcAft>
                <a:spcPts val="1200"/>
              </a:spcAft>
              <a:buFont typeface="+mj-lt"/>
              <a:buAutoNum type="arabicPeriod"/>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Develop an </a:t>
            </a:r>
            <a:r>
              <a:rPr lang="en-GB" sz="1100" b="1">
                <a:effectLst/>
                <a:latin typeface="Segoe UI Historic" panose="020B0502040204020203" pitchFamily="34" charset="0"/>
                <a:ea typeface="Segoe UI Historic" panose="020B0502040204020203" pitchFamily="34" charset="0"/>
                <a:cs typeface="Segoe UI Historic" panose="020B0502040204020203" pitchFamily="34" charset="0"/>
              </a:rPr>
              <a:t>on-site </a:t>
            </a:r>
            <a:r>
              <a:rPr lang="en-GB" sz="1100" b="1">
                <a:latin typeface="Segoe UI Historic" panose="020B0502040204020203" pitchFamily="34" charset="0"/>
                <a:ea typeface="Segoe UI Historic" panose="020B0502040204020203" pitchFamily="34" charset="0"/>
                <a:cs typeface="Segoe UI Historic" panose="020B0502040204020203" pitchFamily="34" charset="0"/>
              </a:rPr>
              <a:t>brickwork masterclass</a:t>
            </a:r>
            <a:r>
              <a:rPr lang="en-GB" sz="1100" b="1">
                <a:effectLst/>
                <a:latin typeface="Segoe UI Historic" panose="020B0502040204020203" pitchFamily="34" charset="0"/>
                <a:ea typeface="Segoe UI Historic" panose="020B0502040204020203" pitchFamily="34" charset="0"/>
                <a:cs typeface="Segoe UI Historic" panose="020B0502040204020203" pitchFamily="34" charset="0"/>
              </a:rPr>
              <a:t> follow-up action plan template </a:t>
            </a: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and suggestions for change which can be made available to SMs electronically, to help embed change over the longer-term </a:t>
            </a:r>
          </a:p>
          <a:p>
            <a:pPr marL="228600" indent="-228600">
              <a:spcAft>
                <a:spcPts val="1200"/>
              </a:spcAft>
              <a:buFont typeface="+mj-lt"/>
              <a:buAutoNum type="arabicPeriod"/>
            </a:pPr>
            <a:r>
              <a:rPr lang="en-GB" sz="1100">
                <a:effectLst/>
                <a:latin typeface="Segoe UI Historic"/>
                <a:ea typeface="Segoe UI Historic"/>
                <a:cs typeface="Segoe UI Historic"/>
              </a:rPr>
              <a:t>To maintain bricklayer proficiency in the long-term, consider holding </a:t>
            </a:r>
            <a:r>
              <a:rPr lang="en-GB" sz="1100" b="1">
                <a:latin typeface="Segoe UI Historic"/>
                <a:ea typeface="Segoe UI Historic"/>
                <a:cs typeface="Segoe UI Historic"/>
              </a:rPr>
              <a:t>follow up on-site brickwork masterclasses at two levels</a:t>
            </a:r>
            <a:r>
              <a:rPr lang="en-GB" sz="1100">
                <a:latin typeface="Segoe UI Historic"/>
                <a:ea typeface="Segoe UI Historic"/>
                <a:cs typeface="Segoe UI Historic"/>
              </a:rPr>
              <a:t>; one covering existing core content, and one at an advanced or bespoke level, to strengthen particular techniques at a site or (large) organisation specific level.  </a:t>
            </a:r>
            <a:endParaRPr lang="en-GB" sz="1100" b="1">
              <a:latin typeface="Segoe UI Historic" panose="020B0502040204020203" pitchFamily="34" charset="0"/>
              <a:ea typeface="Segoe UI Historic" panose="020B0502040204020203" pitchFamily="34" charset="0"/>
              <a:cs typeface="Segoe UI Historic" panose="020B0502040204020203" pitchFamily="34" charset="0"/>
            </a:endParaRPr>
          </a:p>
          <a:p>
            <a:pPr marL="228600" lvl="0" indent="-228600">
              <a:spcAft>
                <a:spcPts val="1200"/>
              </a:spcAft>
              <a:buFont typeface="+mj-lt"/>
              <a:buAutoNum type="arabicPeriod"/>
            </a:pPr>
            <a:r>
              <a:rPr lang="en-GB" sz="1100">
                <a:latin typeface="Segoe UI Historic" panose="020B0502040204020203" pitchFamily="34" charset="0"/>
                <a:ea typeface="Segoe UI Historic" panose="020B0502040204020203" pitchFamily="34" charset="0"/>
                <a:cs typeface="Segoe UI Historic" panose="020B0502040204020203" pitchFamily="34" charset="0"/>
              </a:rPr>
              <a:t>C</a:t>
            </a: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reate a </a:t>
            </a:r>
            <a:r>
              <a:rPr lang="en-GB" sz="1100" b="1">
                <a:effectLst/>
                <a:latin typeface="Segoe UI Historic" panose="020B0502040204020203" pitchFamily="34" charset="0"/>
                <a:ea typeface="Segoe UI Historic" panose="020B0502040204020203" pitchFamily="34" charset="0"/>
                <a:cs typeface="Segoe UI Historic" panose="020B0502040204020203" pitchFamily="34" charset="0"/>
              </a:rPr>
              <a:t>bricklayer training register </a:t>
            </a: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of those attending site brickwork masterclasses </a:t>
            </a:r>
            <a:r>
              <a:rPr lang="en-GB" sz="1100">
                <a:latin typeface="Segoe UI Historic" panose="020B0502040204020203" pitchFamily="34" charset="0"/>
                <a:ea typeface="Segoe UI Historic" panose="020B0502040204020203" pitchFamily="34" charset="0"/>
                <a:cs typeface="Segoe UI Historic" panose="020B0502040204020203" pitchFamily="34" charset="0"/>
              </a:rPr>
              <a:t>– benefits are two-fold: allows for attendance monitoring and creates a database of workforce contacts which can be used to feed information through to directly (particularly relevant due to varied employment status of bricklayers)</a:t>
            </a:r>
          </a:p>
          <a:p>
            <a:pPr marL="228600" lvl="0" indent="-228600">
              <a:spcAft>
                <a:spcPts val="1200"/>
              </a:spcAft>
              <a:buFont typeface="+mj-lt"/>
              <a:buAutoNum type="arabicPeriod"/>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Continue to target sites which are </a:t>
            </a:r>
            <a:r>
              <a:rPr lang="en-GB" sz="1100" b="1">
                <a:effectLst/>
                <a:latin typeface="Segoe UI Historic" panose="020B0502040204020203" pitchFamily="34" charset="0"/>
                <a:ea typeface="Segoe UI Historic" panose="020B0502040204020203" pitchFamily="34" charset="0"/>
                <a:cs typeface="Segoe UI Historic" panose="020B0502040204020203" pitchFamily="34" charset="0"/>
              </a:rPr>
              <a:t>underperforming and prioritise these </a:t>
            </a: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for brickwork masterclasses</a:t>
            </a:r>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3852956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F5FD9792-D50E-4D28-BA1C-A5EBB4C6138F}"/>
              </a:ext>
            </a:extLst>
          </p:cNvPr>
          <p:cNvSpPr/>
          <p:nvPr/>
        </p:nvSpPr>
        <p:spPr>
          <a:xfrm>
            <a:off x="-817564" y="3904202"/>
            <a:ext cx="13817600" cy="4124960"/>
          </a:xfrm>
          <a:prstGeom prst="ellipse">
            <a:avLst/>
          </a:prstGeom>
          <a:solidFill>
            <a:srgbClr val="6EC2B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Box 9">
            <a:extLst>
              <a:ext uri="{FF2B5EF4-FFF2-40B4-BE49-F238E27FC236}">
                <a16:creationId xmlns:a16="http://schemas.microsoft.com/office/drawing/2014/main" id="{C9667944-84A8-47F8-AD82-96E987B5D7F3}"/>
              </a:ext>
            </a:extLst>
          </p:cNvPr>
          <p:cNvSpPr txBox="1"/>
          <p:nvPr/>
        </p:nvSpPr>
        <p:spPr>
          <a:xfrm>
            <a:off x="889149" y="4933950"/>
            <a:ext cx="7118509" cy="1924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endParaRPr lang="en-GB" sz="2000">
              <a:solidFill>
                <a:srgbClr val="5C1D54"/>
              </a:solidFill>
              <a:effectLst/>
              <a:latin typeface="Segoe UI Historic" panose="020B0502040204020203"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B029162F-67FA-4B6C-8C00-014A64CC936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48403" y="736118"/>
            <a:ext cx="3281864" cy="1466273"/>
          </a:xfrm>
          <a:prstGeom prst="rect">
            <a:avLst/>
          </a:prstGeom>
        </p:spPr>
      </p:pic>
    </p:spTree>
    <p:extLst>
      <p:ext uri="{BB962C8B-B14F-4D97-AF65-F5344CB8AC3E}">
        <p14:creationId xmlns:p14="http://schemas.microsoft.com/office/powerpoint/2010/main" val="3027873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lumMod val="65000"/>
                    <a:lumOff val="35000"/>
                  </a:prstClr>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Evaluation methodology</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239F58DF-80FE-473A-A8D7-0C81792752F2}"/>
              </a:ext>
            </a:extLst>
          </p:cNvPr>
          <p:cNvSpPr txBox="1"/>
          <p:nvPr/>
        </p:nvSpPr>
        <p:spPr>
          <a:xfrm>
            <a:off x="472863" y="1385599"/>
            <a:ext cx="5082069" cy="375552"/>
          </a:xfrm>
          <a:prstGeom prst="rect">
            <a:avLst/>
          </a:prstGeom>
          <a:noFill/>
        </p:spPr>
        <p:txBody>
          <a:bodyPr wrap="square" rtlCol="0">
            <a:spAutoFit/>
          </a:bodyPr>
          <a:lstStyle/>
          <a:p>
            <a:pPr marL="0" marR="0" lvl="0" indent="0" algn="l" defTabSz="914400" rtl="0" eaLnBrk="1" fontAlgn="auto" latinLnBrk="0" hangingPunct="1">
              <a:lnSpc>
                <a:spcPct val="107000"/>
              </a:lnSpc>
              <a:spcBef>
                <a:spcPts val="200"/>
              </a:spcBef>
              <a:spcAft>
                <a:spcPts val="600"/>
              </a:spcAft>
              <a:buClrTx/>
              <a:buSzTx/>
              <a:buFontTx/>
              <a:buNone/>
              <a:tabLst/>
              <a:defRPr/>
            </a:pPr>
            <a:r>
              <a:rPr lang="en-GB" b="1" dirty="0">
                <a:solidFill>
                  <a:srgbClr val="5C1D54"/>
                </a:solidFill>
                <a:latin typeface="Calibri Light" panose="020F0302020204030204" pitchFamily="34" charset="0"/>
                <a:ea typeface="Yu Gothic Light" panose="020B0300000000000000" pitchFamily="34" charset="-128"/>
                <a:cs typeface="Times New Roman" panose="02020603050405020304" pitchFamily="18" charset="0"/>
              </a:rPr>
              <a:t>Summary of the </a:t>
            </a:r>
            <a:r>
              <a:rPr kumimoji="0" lang="en-GB" sz="1800" b="1" i="0" u="none" strike="noStrike" kern="1200" cap="none" spc="0" normalizeH="0" baseline="0" noProof="0" dirty="0">
                <a:ln>
                  <a:noFill/>
                </a:ln>
                <a:solidFill>
                  <a:srgbClr val="5C1D54"/>
                </a:solidFill>
                <a:effectLst/>
                <a:uLnTx/>
                <a:uFillTx/>
                <a:latin typeface="Calibri Light" panose="020F0302020204030204" pitchFamily="34" charset="0"/>
                <a:ea typeface="Yu Gothic Light" panose="020B0300000000000000" pitchFamily="34" charset="-128"/>
                <a:cs typeface="Times New Roman" panose="02020603050405020304" pitchFamily="18" charset="0"/>
              </a:rPr>
              <a:t>methodology</a:t>
            </a:r>
          </a:p>
        </p:txBody>
      </p:sp>
      <p:pic>
        <p:nvPicPr>
          <p:cNvPr id="17" name="Picture 16">
            <a:extLst>
              <a:ext uri="{FF2B5EF4-FFF2-40B4-BE49-F238E27FC236}">
                <a16:creationId xmlns:a16="http://schemas.microsoft.com/office/drawing/2014/main" id="{E2BF5CF6-EFFE-424D-AB19-D0FF9B173B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grpSp>
        <p:nvGrpSpPr>
          <p:cNvPr id="9" name="Group 8">
            <a:extLst>
              <a:ext uri="{FF2B5EF4-FFF2-40B4-BE49-F238E27FC236}">
                <a16:creationId xmlns:a16="http://schemas.microsoft.com/office/drawing/2014/main" id="{47B016A3-D112-4689-961F-FAB519CF2E52}"/>
              </a:ext>
            </a:extLst>
          </p:cNvPr>
          <p:cNvGrpSpPr/>
          <p:nvPr/>
        </p:nvGrpSpPr>
        <p:grpSpPr>
          <a:xfrm>
            <a:off x="1552633" y="2017918"/>
            <a:ext cx="6443503" cy="3740843"/>
            <a:chOff x="2032000" y="1203418"/>
            <a:chExt cx="9471742" cy="4667796"/>
          </a:xfrm>
        </p:grpSpPr>
        <p:graphicFrame>
          <p:nvGraphicFramePr>
            <p:cNvPr id="10" name="Diagram 9">
              <a:extLst>
                <a:ext uri="{FF2B5EF4-FFF2-40B4-BE49-F238E27FC236}">
                  <a16:creationId xmlns:a16="http://schemas.microsoft.com/office/drawing/2014/main" id="{FB5EE0CA-03DD-47F7-8B75-89017DE2F563}"/>
                </a:ext>
              </a:extLst>
            </p:cNvPr>
            <p:cNvGraphicFramePr/>
            <p:nvPr>
              <p:extLst>
                <p:ext uri="{D42A27DB-BD31-4B8C-83A1-F6EECF244321}">
                  <p14:modId xmlns:p14="http://schemas.microsoft.com/office/powerpoint/2010/main" val="2421702608"/>
                </p:ext>
              </p:extLst>
            </p:nvPr>
          </p:nvGraphicFramePr>
          <p:xfrm>
            <a:off x="2032000" y="1203418"/>
            <a:ext cx="9471742" cy="34192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Rectangle: Rounded Corners 10">
              <a:extLst>
                <a:ext uri="{FF2B5EF4-FFF2-40B4-BE49-F238E27FC236}">
                  <a16:creationId xmlns:a16="http://schemas.microsoft.com/office/drawing/2014/main" id="{BF3146F3-663D-4124-AF87-62E72A6159AE}"/>
                </a:ext>
              </a:extLst>
            </p:cNvPr>
            <p:cNvSpPr/>
            <p:nvPr/>
          </p:nvSpPr>
          <p:spPr>
            <a:xfrm>
              <a:off x="2352199" y="5261614"/>
              <a:ext cx="8898740" cy="609600"/>
            </a:xfrm>
            <a:prstGeom prst="roundRect">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rgbClr val="5C1D54"/>
                  </a:solidFill>
                </a:rPr>
                <a:t>Synthesis of all data and reporting</a:t>
              </a:r>
            </a:p>
          </p:txBody>
        </p:sp>
      </p:grpSp>
      <p:sp>
        <p:nvSpPr>
          <p:cNvPr id="3" name="Arrow: Down 2">
            <a:extLst>
              <a:ext uri="{FF2B5EF4-FFF2-40B4-BE49-F238E27FC236}">
                <a16:creationId xmlns:a16="http://schemas.microsoft.com/office/drawing/2014/main" id="{EA84B117-08C0-4447-BEF6-F3B4D90A7E02}"/>
              </a:ext>
            </a:extLst>
          </p:cNvPr>
          <p:cNvSpPr/>
          <p:nvPr/>
        </p:nvSpPr>
        <p:spPr>
          <a:xfrm>
            <a:off x="4046456" y="4851151"/>
            <a:ext cx="1455855" cy="375552"/>
          </a:xfrm>
          <a:prstGeom prst="downArrow">
            <a:avLst>
              <a:gd name="adj1" fmla="val 18327"/>
              <a:gd name="adj2" fmla="val 50000"/>
            </a:avLst>
          </a:prstGeom>
          <a:solidFill>
            <a:srgbClr val="5C1D5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FE5A5F53-B5DD-271A-99D9-44436CD1B64B}"/>
              </a:ext>
            </a:extLst>
          </p:cNvPr>
          <p:cNvSpPr txBox="1"/>
          <p:nvPr/>
        </p:nvSpPr>
        <p:spPr>
          <a:xfrm>
            <a:off x="1092291" y="6177828"/>
            <a:ext cx="6709291" cy="369332"/>
          </a:xfrm>
          <a:prstGeom prst="rect">
            <a:avLst/>
          </a:prstGeom>
          <a:noFill/>
        </p:spPr>
        <p:txBody>
          <a:bodyPr wrap="square" rtlCol="0">
            <a:spAutoFit/>
          </a:bodyPr>
          <a:lstStyle/>
          <a:p>
            <a:r>
              <a:rPr lang="en-GB" sz="900">
                <a:latin typeface="Segoe UI Historic" panose="020B0502040204020203" pitchFamily="34" charset="0"/>
                <a:ea typeface="Segoe UI Historic" panose="020B0502040204020203" pitchFamily="34" charset="0"/>
                <a:cs typeface="Segoe UI Historic" panose="020B0502040204020203" pitchFamily="34" charset="0"/>
              </a:rPr>
              <a:t>*Construction Quality Review reports were obtained for sites which held brickwork masterclasses with permissions from the participant organisation. Not all sites, holding brickwork masterclasses, are subject to a CQR</a:t>
            </a:r>
          </a:p>
        </p:txBody>
      </p:sp>
      <p:sp>
        <p:nvSpPr>
          <p:cNvPr id="4" name="Rectangle 3">
            <a:extLst>
              <a:ext uri="{FF2B5EF4-FFF2-40B4-BE49-F238E27FC236}">
                <a16:creationId xmlns:a16="http://schemas.microsoft.com/office/drawing/2014/main" id="{4FD9A925-B137-032A-0352-2081F71BE964}"/>
              </a:ext>
            </a:extLst>
          </p:cNvPr>
          <p:cNvSpPr/>
          <p:nvPr/>
        </p:nvSpPr>
        <p:spPr>
          <a:xfrm>
            <a:off x="8460828" y="2195110"/>
            <a:ext cx="3300351" cy="2912915"/>
          </a:xfrm>
          <a:prstGeom prst="rect">
            <a:avLst/>
          </a:prstGeom>
          <a:ln>
            <a:solidFill>
              <a:schemeClr val="accent2"/>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r>
              <a:rPr lang="en-GB" sz="1600" dirty="0">
                <a:solidFill>
                  <a:schemeClr val="tx2"/>
                </a:solidFill>
                <a:latin typeface="Segoe UI Historic" panose="020B0502040204020203" pitchFamily="34" charset="0"/>
                <a:ea typeface="Segoe UI Historic" panose="020B0502040204020203" pitchFamily="34" charset="0"/>
                <a:cs typeface="Segoe UI Historic" panose="020B0502040204020203" pitchFamily="34" charset="0"/>
              </a:rPr>
              <a:t>Methodological commentary</a:t>
            </a:r>
          </a:p>
          <a:p>
            <a:endParaRPr lang="en-GB" sz="1600" dirty="0">
              <a:solidFill>
                <a:schemeClr val="tx2"/>
              </a:solidFill>
              <a:latin typeface="Segoe UI Historic" panose="020B0502040204020203" pitchFamily="34" charset="0"/>
              <a:ea typeface="Segoe UI Historic" panose="020B0502040204020203" pitchFamily="34" charset="0"/>
              <a:cs typeface="Segoe UI Historic" panose="020B0502040204020203" pitchFamily="34" charset="0"/>
            </a:endParaRPr>
          </a:p>
          <a:p>
            <a:r>
              <a:rPr lang="en-GB" sz="1100" dirty="0">
                <a:solidFill>
                  <a:schemeClr val="tx2"/>
                </a:solidFill>
                <a:latin typeface="Segoe UI Historic"/>
                <a:ea typeface="Segoe UI Historic"/>
                <a:cs typeface="Segoe UI Historic"/>
              </a:rPr>
              <a:t>Due to the transient nature of the brickwork workforce, qualitative research focused on obtaining the views and experiences at a site manager level. Site managers were well placed to provide views of the impact of the programme on brickworkers and at a broader, organisational level.</a:t>
            </a:r>
          </a:p>
          <a:p>
            <a:endParaRPr lang="en-GB" sz="1100" dirty="0">
              <a:solidFill>
                <a:schemeClr val="tx2"/>
              </a:solidFill>
              <a:latin typeface="Segoe UI Historic" panose="020B0502040204020203" pitchFamily="34" charset="0"/>
              <a:ea typeface="Segoe UI Historic" panose="020B0502040204020203" pitchFamily="34" charset="0"/>
              <a:cs typeface="Segoe UI Historic" panose="020B0502040204020203" pitchFamily="34" charset="0"/>
            </a:endParaRPr>
          </a:p>
          <a:p>
            <a:r>
              <a:rPr lang="en-GB" sz="1100" dirty="0">
                <a:solidFill>
                  <a:schemeClr val="tx2"/>
                </a:solidFill>
                <a:latin typeface="Segoe UI Historic"/>
                <a:ea typeface="Segoe UI Historic"/>
                <a:cs typeface="Segoe UI Historic"/>
              </a:rPr>
              <a:t>Where it has been possible to include data in relation to longer term impacts (i.e. where quality review data is available at site level – noting inspections have a </a:t>
            </a:r>
            <a:r>
              <a:rPr lang="en-GB" sz="1100">
                <a:solidFill>
                  <a:schemeClr val="tx2"/>
                </a:solidFill>
                <a:latin typeface="Segoe UI Historic"/>
                <a:ea typeface="Segoe UI Historic"/>
                <a:cs typeface="Segoe UI Historic"/>
              </a:rPr>
              <a:t>broader purpose) this </a:t>
            </a:r>
            <a:r>
              <a:rPr lang="en-GB" sz="1100" dirty="0">
                <a:solidFill>
                  <a:schemeClr val="tx2"/>
                </a:solidFill>
                <a:latin typeface="Segoe UI Historic"/>
                <a:ea typeface="Segoe UI Historic"/>
                <a:cs typeface="Segoe UI Historic"/>
              </a:rPr>
              <a:t>has been included in the analysis.</a:t>
            </a:r>
          </a:p>
        </p:txBody>
      </p:sp>
    </p:spTree>
    <p:extLst>
      <p:ext uri="{BB962C8B-B14F-4D97-AF65-F5344CB8AC3E}">
        <p14:creationId xmlns:p14="http://schemas.microsoft.com/office/powerpoint/2010/main" val="1509628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65000"/>
                    <a:lumOff val="35000"/>
                  </a:prstClr>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The impact of </a:t>
            </a:r>
            <a:r>
              <a:rPr lang="en-GB" sz="2400" b="1" dirty="0">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Covid-19 on the </a:t>
            </a:r>
            <a:r>
              <a:rPr kumimoji="0" lang="en-GB" sz="2400" b="1" i="0" u="none" strike="noStrike" kern="1200" cap="none" spc="0" normalizeH="0" baseline="0" noProof="0" dirty="0">
                <a:ln>
                  <a:noFill/>
                </a:ln>
                <a:solidFill>
                  <a:prstClr val="black">
                    <a:lumMod val="65000"/>
                    <a:lumOff val="35000"/>
                  </a:prstClr>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delivery of the brickwork masterclasses</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pic>
        <p:nvPicPr>
          <p:cNvPr id="17" name="Picture 16">
            <a:extLst>
              <a:ext uri="{FF2B5EF4-FFF2-40B4-BE49-F238E27FC236}">
                <a16:creationId xmlns:a16="http://schemas.microsoft.com/office/drawing/2014/main" id="{E2BF5CF6-EFFE-424D-AB19-D0FF9B173B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
        <p:nvSpPr>
          <p:cNvPr id="8" name="TextBox 7">
            <a:extLst>
              <a:ext uri="{FF2B5EF4-FFF2-40B4-BE49-F238E27FC236}">
                <a16:creationId xmlns:a16="http://schemas.microsoft.com/office/drawing/2014/main" id="{0E812980-CDF8-DFCD-C206-1514148CC7A0}"/>
              </a:ext>
            </a:extLst>
          </p:cNvPr>
          <p:cNvSpPr txBox="1"/>
          <p:nvPr/>
        </p:nvSpPr>
        <p:spPr>
          <a:xfrm>
            <a:off x="476246" y="1738873"/>
            <a:ext cx="8016113" cy="3329245"/>
          </a:xfrm>
          <a:prstGeom prst="rect">
            <a:avLst/>
          </a:prstGeom>
          <a:noFill/>
        </p:spPr>
        <p:txBody>
          <a:bodyPr wrap="square" lIns="91440" tIns="45720" rIns="91440" bIns="45720" anchor="t">
            <a:spAutoFit/>
          </a:bodyPr>
          <a:lstStyle/>
          <a:p>
            <a:pPr>
              <a:lnSpc>
                <a:spcPct val="107000"/>
              </a:lnSpc>
              <a:spcAft>
                <a:spcPts val="800"/>
              </a:spcAft>
            </a:pPr>
            <a:r>
              <a:rPr lang="en-GB" sz="1400" b="1" dirty="0">
                <a:solidFill>
                  <a:srgbClr val="5C1D54"/>
                </a:solidFill>
                <a:latin typeface="+mj-lt"/>
                <a:ea typeface="Segoe UI Historic" panose="020B0502040204020203" pitchFamily="34" charset="0"/>
                <a:cs typeface="Segoe UI Historic" panose="020B0502040204020203" pitchFamily="34" charset="0"/>
              </a:rPr>
              <a:t>Overview</a:t>
            </a:r>
            <a:endParaRPr lang="en-GB" sz="1100" b="1" dirty="0">
              <a:solidFill>
                <a:srgbClr val="5C1D54"/>
              </a:solidFill>
              <a:latin typeface="+mj-lt"/>
              <a:ea typeface="Segoe UI Historic" panose="020B0502040204020203" pitchFamily="34" charset="0"/>
              <a:cs typeface="Segoe UI Historic" panose="020B0502040204020203" pitchFamily="34" charset="0"/>
            </a:endParaRPr>
          </a:p>
          <a:p>
            <a:pPr>
              <a:lnSpc>
                <a:spcPct val="107000"/>
              </a:lnSpc>
              <a:spcAft>
                <a:spcPts val="800"/>
              </a:spcAft>
            </a:pPr>
            <a:r>
              <a:rPr lang="en-GB" sz="1100" dirty="0">
                <a:latin typeface="Segoe UI Historic" panose="020B0502040204020203" pitchFamily="34" charset="0"/>
                <a:ea typeface="Segoe UI Historic" panose="020B0502040204020203" pitchFamily="34" charset="0"/>
                <a:cs typeface="Segoe UI Historic" panose="020B0502040204020203" pitchFamily="34" charset="0"/>
              </a:rPr>
              <a:t>Since the project commenced, the global pandemic Covid-19 has had a severe and immediate impact on the construction sector, the wider economy and society. As of 16th March 2020, NHBC was compelled to postpone all scheduled training either on-site or at FE colleges. Shortly afterwards, the UK entered a phase of lockdown, closing colleges and many construction sites. Timescales on the project have been extended as a result and the delivery of on-site brickwork masterclasses will continue into July 2022. </a:t>
            </a:r>
          </a:p>
          <a:p>
            <a:pPr>
              <a:lnSpc>
                <a:spcPct val="107000"/>
              </a:lnSpc>
              <a:spcAft>
                <a:spcPts val="800"/>
              </a:spcAft>
            </a:pPr>
            <a:endParaRPr lang="en-GB" sz="1100" dirty="0">
              <a:latin typeface="Segoe UI Historic"/>
              <a:ea typeface="Segoe UI Historic"/>
              <a:cs typeface="Segoe UI Historic"/>
            </a:endParaRPr>
          </a:p>
          <a:p>
            <a:pPr>
              <a:lnSpc>
                <a:spcPct val="107000"/>
              </a:lnSpc>
              <a:spcAft>
                <a:spcPts val="800"/>
              </a:spcAft>
            </a:pPr>
            <a:r>
              <a:rPr lang="en-GB" sz="1400" b="1" dirty="0">
                <a:solidFill>
                  <a:srgbClr val="5C1D54"/>
                </a:solidFill>
                <a:latin typeface="+mj-lt"/>
                <a:ea typeface="Segoe UI Historic" panose="020B0502040204020203" pitchFamily="34" charset="0"/>
                <a:cs typeface="Segoe UI Historic" panose="020B0502040204020203" pitchFamily="34" charset="0"/>
              </a:rPr>
              <a:t>On-site brickwork masterclass attendance</a:t>
            </a:r>
          </a:p>
          <a:p>
            <a:pPr>
              <a:lnSpc>
                <a:spcPct val="107000"/>
              </a:lnSpc>
              <a:spcAft>
                <a:spcPts val="800"/>
              </a:spcAft>
            </a:pPr>
            <a:r>
              <a:rPr lang="en-GB" sz="1100" dirty="0">
                <a:solidFill>
                  <a:srgbClr val="595959"/>
                </a:solidFill>
                <a:latin typeface="Segoe UI Historic"/>
                <a:ea typeface="Segoe UI Historic"/>
                <a:cs typeface="Segoe UI Historic"/>
              </a:rPr>
              <a:t>A proportion of the brickwork masterclasses have been held during the later stages of the Covid-19 pandemic and the emergence of numerous variants with varied, and in some cases higher, levels of transmission. </a:t>
            </a:r>
          </a:p>
          <a:p>
            <a:pPr>
              <a:lnSpc>
                <a:spcPct val="107000"/>
              </a:lnSpc>
              <a:spcAft>
                <a:spcPts val="800"/>
              </a:spcAft>
            </a:pPr>
            <a:r>
              <a:rPr lang="en-GB" sz="1100" dirty="0">
                <a:solidFill>
                  <a:srgbClr val="595959"/>
                </a:solidFill>
                <a:latin typeface="Segoe UI Historic"/>
                <a:ea typeface="Segoe UI Historic"/>
                <a:cs typeface="Segoe UI Historic"/>
              </a:rPr>
              <a:t>Attendance numbers have been impacted by the need to socially distance; the space available to hold the sessions in light of social distancing needs; and fluctuating attendance where people were compelled to self-isolate. </a:t>
            </a:r>
          </a:p>
          <a:p>
            <a:pPr>
              <a:lnSpc>
                <a:spcPct val="107000"/>
              </a:lnSpc>
              <a:spcAft>
                <a:spcPts val="800"/>
              </a:spcAft>
            </a:pPr>
            <a:r>
              <a:rPr lang="en-GB" sz="1100" dirty="0">
                <a:solidFill>
                  <a:srgbClr val="595959"/>
                </a:solidFill>
                <a:latin typeface="Segoe UI Historic"/>
                <a:ea typeface="Segoe UI Historic"/>
                <a:cs typeface="Segoe UI Historic"/>
              </a:rPr>
              <a:t>The number of delegates per session has varied, with as many as 16 delegates in attendance; the average number of delegates is 9.</a:t>
            </a:r>
            <a:r>
              <a:rPr lang="en-GB" sz="1100" b="1" dirty="0">
                <a:solidFill>
                  <a:srgbClr val="595959"/>
                </a:solidFill>
                <a:latin typeface="Segoe UI Historic"/>
                <a:ea typeface="Segoe UI Historic"/>
                <a:cs typeface="Segoe UI Historic"/>
              </a:rPr>
              <a:t> </a:t>
            </a:r>
            <a:endParaRPr lang="en-GB" sz="1100" dirty="0">
              <a:latin typeface="Segoe UI Historic"/>
              <a:ea typeface="Segoe UI Historic"/>
              <a:cs typeface="Segoe UI Historic"/>
            </a:endParaRPr>
          </a:p>
        </p:txBody>
      </p:sp>
      <p:pic>
        <p:nvPicPr>
          <p:cNvPr id="9" name="Picture 8">
            <a:extLst>
              <a:ext uri="{FF2B5EF4-FFF2-40B4-BE49-F238E27FC236}">
                <a16:creationId xmlns:a16="http://schemas.microsoft.com/office/drawing/2014/main" id="{CA7968DF-58B4-96BC-B29B-CCE286B98227}"/>
              </a:ext>
            </a:extLst>
          </p:cNvPr>
          <p:cNvPicPr>
            <a:picLocks noChangeAspect="1"/>
          </p:cNvPicPr>
          <p:nvPr/>
        </p:nvPicPr>
        <p:blipFill>
          <a:blip r:embed="rId4"/>
          <a:stretch>
            <a:fillRect/>
          </a:stretch>
        </p:blipFill>
        <p:spPr>
          <a:xfrm>
            <a:off x="9060538" y="1857426"/>
            <a:ext cx="2626989" cy="3727124"/>
          </a:xfrm>
          <a:prstGeom prst="rect">
            <a:avLst/>
          </a:prstGeom>
        </p:spPr>
      </p:pic>
    </p:spTree>
    <p:extLst>
      <p:ext uri="{BB962C8B-B14F-4D97-AF65-F5344CB8AC3E}">
        <p14:creationId xmlns:p14="http://schemas.microsoft.com/office/powerpoint/2010/main" val="2493683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DF41B17-A32F-43A9-BF97-20FB1AA070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16877" y="173058"/>
            <a:ext cx="1600887" cy="715245"/>
          </a:xfrm>
          <a:prstGeom prst="rect">
            <a:avLst/>
          </a:prstGeom>
        </p:spPr>
      </p:pic>
      <p:sp>
        <p:nvSpPr>
          <p:cNvPr id="13" name="TextBox 12">
            <a:extLst>
              <a:ext uri="{FF2B5EF4-FFF2-40B4-BE49-F238E27FC236}">
                <a16:creationId xmlns:a16="http://schemas.microsoft.com/office/drawing/2014/main" id="{601E63CC-0E40-A713-EEB5-3638AC774BFD}"/>
              </a:ext>
            </a:extLst>
          </p:cNvPr>
          <p:cNvSpPr txBox="1"/>
          <p:nvPr/>
        </p:nvSpPr>
        <p:spPr>
          <a:xfrm>
            <a:off x="427481" y="360502"/>
            <a:ext cx="9753600" cy="470000"/>
          </a:xfrm>
          <a:prstGeom prst="rect">
            <a:avLst/>
          </a:prstGeom>
          <a:noFill/>
        </p:spPr>
        <p:txBody>
          <a:bodyPr wrap="square" rtlCol="0">
            <a:spAutoFit/>
          </a:bodyPr>
          <a:lstStyle/>
          <a:p>
            <a:pPr>
              <a:defRPr/>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Key brickwork masterclass programme statistics</a:t>
            </a:r>
          </a:p>
        </p:txBody>
      </p:sp>
      <p:cxnSp>
        <p:nvCxnSpPr>
          <p:cNvPr id="14" name="Straight Connector 13">
            <a:extLst>
              <a:ext uri="{FF2B5EF4-FFF2-40B4-BE49-F238E27FC236}">
                <a16:creationId xmlns:a16="http://schemas.microsoft.com/office/drawing/2014/main" id="{6DC9A7E1-33DF-17D2-56CD-18F2FE89E21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graphicFrame>
        <p:nvGraphicFramePr>
          <p:cNvPr id="2" name="Table 7">
            <a:extLst>
              <a:ext uri="{FF2B5EF4-FFF2-40B4-BE49-F238E27FC236}">
                <a16:creationId xmlns:a16="http://schemas.microsoft.com/office/drawing/2014/main" id="{CD2F68BC-5A74-BC2B-9072-40585BFE7917}"/>
              </a:ext>
            </a:extLst>
          </p:cNvPr>
          <p:cNvGraphicFramePr>
            <a:graphicFrameLocks noGrp="1"/>
          </p:cNvGraphicFramePr>
          <p:nvPr>
            <p:extLst>
              <p:ext uri="{D42A27DB-BD31-4B8C-83A1-F6EECF244321}">
                <p14:modId xmlns:p14="http://schemas.microsoft.com/office/powerpoint/2010/main" val="3586719741"/>
              </p:ext>
            </p:extLst>
          </p:nvPr>
        </p:nvGraphicFramePr>
        <p:xfrm>
          <a:off x="493865" y="1815890"/>
          <a:ext cx="11339189" cy="4420034"/>
        </p:xfrm>
        <a:graphic>
          <a:graphicData uri="http://schemas.openxmlformats.org/drawingml/2006/table">
            <a:tbl>
              <a:tblPr firstRow="1" bandRow="1">
                <a:tableStyleId>{72833802-FEF1-4C79-8D5D-14CF1EAF98D9}</a:tableStyleId>
              </a:tblPr>
              <a:tblGrid>
                <a:gridCol w="1520346">
                  <a:extLst>
                    <a:ext uri="{9D8B030D-6E8A-4147-A177-3AD203B41FA5}">
                      <a16:colId xmlns:a16="http://schemas.microsoft.com/office/drawing/2014/main" val="399313456"/>
                    </a:ext>
                  </a:extLst>
                </a:gridCol>
                <a:gridCol w="1053629">
                  <a:extLst>
                    <a:ext uri="{9D8B030D-6E8A-4147-A177-3AD203B41FA5}">
                      <a16:colId xmlns:a16="http://schemas.microsoft.com/office/drawing/2014/main" val="3563379007"/>
                    </a:ext>
                  </a:extLst>
                </a:gridCol>
                <a:gridCol w="884028">
                  <a:extLst>
                    <a:ext uri="{9D8B030D-6E8A-4147-A177-3AD203B41FA5}">
                      <a16:colId xmlns:a16="http://schemas.microsoft.com/office/drawing/2014/main" val="2138087139"/>
                    </a:ext>
                  </a:extLst>
                </a:gridCol>
                <a:gridCol w="1044221">
                  <a:extLst>
                    <a:ext uri="{9D8B030D-6E8A-4147-A177-3AD203B41FA5}">
                      <a16:colId xmlns:a16="http://schemas.microsoft.com/office/drawing/2014/main" val="2800028706"/>
                    </a:ext>
                  </a:extLst>
                </a:gridCol>
                <a:gridCol w="1062901">
                  <a:extLst>
                    <a:ext uri="{9D8B030D-6E8A-4147-A177-3AD203B41FA5}">
                      <a16:colId xmlns:a16="http://schemas.microsoft.com/office/drawing/2014/main" val="615787082"/>
                    </a:ext>
                  </a:extLst>
                </a:gridCol>
                <a:gridCol w="5774064">
                  <a:extLst>
                    <a:ext uri="{9D8B030D-6E8A-4147-A177-3AD203B41FA5}">
                      <a16:colId xmlns:a16="http://schemas.microsoft.com/office/drawing/2014/main" val="3053630359"/>
                    </a:ext>
                  </a:extLst>
                </a:gridCol>
              </a:tblGrid>
              <a:tr h="470772">
                <a:tc>
                  <a:txBody>
                    <a:bodyPr/>
                    <a:lstStyle/>
                    <a:p>
                      <a:pPr algn="ctr"/>
                      <a:endParaRPr lang="en-GB" sz="1400" b="1" dirty="0">
                        <a:latin typeface="Segoe UI Historic" panose="020B0502040204020203" pitchFamily="34" charset="0"/>
                        <a:ea typeface="Segoe UI Historic" panose="020B0502040204020203" pitchFamily="34" charset="0"/>
                        <a:cs typeface="Segoe UI Historic" panose="020B0502040204020203" pitchFamily="34" charset="0"/>
                      </a:endParaRPr>
                    </a:p>
                  </a:txBody>
                  <a:tcPr/>
                </a:tc>
                <a:tc gridSpan="2">
                  <a:txBody>
                    <a:bodyPr/>
                    <a:lstStyle/>
                    <a:p>
                      <a:pPr algn="ctr"/>
                      <a:r>
                        <a:rPr lang="en-GB" sz="1400" dirty="0">
                          <a:latin typeface="Segoe UI Historic" panose="020B0502040204020203" pitchFamily="34" charset="0"/>
                          <a:ea typeface="Segoe UI Historic" panose="020B0502040204020203" pitchFamily="34" charset="0"/>
                          <a:cs typeface="Segoe UI Historic" panose="020B0502040204020203" pitchFamily="34" charset="0"/>
                        </a:rPr>
                        <a:t>Delivery target</a:t>
                      </a:r>
                    </a:p>
                    <a:p>
                      <a:pPr algn="ctr"/>
                      <a:r>
                        <a:rPr lang="en-GB" sz="1200" dirty="0">
                          <a:latin typeface="Segoe UI Historic" panose="020B0502040204020203" pitchFamily="34" charset="0"/>
                          <a:ea typeface="Segoe UI Historic" panose="020B0502040204020203" pitchFamily="34" charset="0"/>
                          <a:cs typeface="Segoe UI Historic" panose="020B0502040204020203" pitchFamily="34" charset="0"/>
                        </a:rPr>
                        <a:t>to 31 July 2022</a:t>
                      </a:r>
                    </a:p>
                  </a:txBody>
                  <a:tcPr/>
                </a:tc>
                <a:tc hMerge="1">
                  <a:txBody>
                    <a:bodyPr/>
                    <a:lstStyle/>
                    <a:p>
                      <a:endParaRPr lang="en-GB"/>
                    </a:p>
                  </a:txBody>
                  <a:tcPr/>
                </a:tc>
                <a:tc gridSpan="2">
                  <a:txBody>
                    <a:bodyPr/>
                    <a:lstStyle/>
                    <a:p>
                      <a:pPr algn="ctr"/>
                      <a:r>
                        <a:rPr lang="en-GB" sz="1400" dirty="0">
                          <a:latin typeface="Segoe UI Historic" panose="020B0502040204020203" pitchFamily="34" charset="0"/>
                          <a:ea typeface="Segoe UI Historic" panose="020B0502040204020203" pitchFamily="34" charset="0"/>
                          <a:cs typeface="Segoe UI Historic" panose="020B0502040204020203" pitchFamily="34" charset="0"/>
                        </a:rPr>
                        <a:t>Delivery achievement</a:t>
                      </a:r>
                    </a:p>
                    <a:p>
                      <a:pPr algn="ctr"/>
                      <a:r>
                        <a:rPr lang="en-GB" sz="1200" dirty="0">
                          <a:latin typeface="Segoe UI Historic" panose="020B0502040204020203" pitchFamily="34" charset="0"/>
                          <a:ea typeface="Segoe UI Historic" panose="020B0502040204020203" pitchFamily="34" charset="0"/>
                          <a:cs typeface="Segoe UI Historic" panose="020B0502040204020203" pitchFamily="34" charset="0"/>
                        </a:rPr>
                        <a:t>as at 30 April 2022</a:t>
                      </a:r>
                    </a:p>
                  </a:txBody>
                  <a:tcPr/>
                </a:tc>
                <a:tc hMerge="1">
                  <a:txBody>
                    <a:bodyPr/>
                    <a:lstStyle/>
                    <a:p>
                      <a:endParaRPr lang="en-GB"/>
                    </a:p>
                  </a:txBody>
                  <a:tcPr/>
                </a:tc>
                <a:tc rowSpan="2">
                  <a:txBody>
                    <a:bodyPr/>
                    <a:lstStyle/>
                    <a:p>
                      <a:pPr algn="ctr"/>
                      <a:r>
                        <a:rPr lang="en-GB" sz="1400" dirty="0">
                          <a:latin typeface="Segoe UI Historic" panose="020B0502040204020203" pitchFamily="34" charset="0"/>
                          <a:ea typeface="Segoe UI Historic" panose="020B0502040204020203" pitchFamily="34" charset="0"/>
                          <a:cs typeface="Segoe UI Historic" panose="020B0502040204020203" pitchFamily="34" charset="0"/>
                        </a:rPr>
                        <a:t>Comments </a:t>
                      </a:r>
                    </a:p>
                  </a:txBody>
                  <a:tcPr anchor="ctr"/>
                </a:tc>
                <a:extLst>
                  <a:ext uri="{0D108BD9-81ED-4DB2-BD59-A6C34878D82A}">
                    <a16:rowId xmlns:a16="http://schemas.microsoft.com/office/drawing/2014/main" val="1905048586"/>
                  </a:ext>
                </a:extLst>
              </a:tr>
              <a:tr h="438694">
                <a:tc>
                  <a:txBody>
                    <a:bodyPr/>
                    <a:lstStyle/>
                    <a:p>
                      <a:pPr algn="ctr"/>
                      <a:endParaRPr lang="en-GB" sz="14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endParaRPr>
                    </a:p>
                  </a:txBody>
                  <a:tcPr>
                    <a:solidFill>
                      <a:schemeClr val="accent2"/>
                    </a:solidFill>
                  </a:tcPr>
                </a:tc>
                <a:tc>
                  <a:txBody>
                    <a:bodyPr/>
                    <a:lstStyle/>
                    <a:p>
                      <a:pPr algn="ctr"/>
                      <a:r>
                        <a:rPr lang="en-GB" sz="1050" b="1">
                          <a:solidFill>
                            <a:schemeClr val="bg1"/>
                          </a:solidFill>
                          <a:latin typeface="Segoe UI Historic"/>
                          <a:ea typeface="Segoe UI Historic"/>
                          <a:cs typeface="Segoe UI Historic"/>
                        </a:rPr>
                        <a:t>Masterclasses</a:t>
                      </a:r>
                      <a:endParaRPr lang="en-US" sz="1050" dirty="0"/>
                    </a:p>
                  </a:txBody>
                  <a:tcPr>
                    <a:solidFill>
                      <a:schemeClr val="accent2"/>
                    </a:solidFill>
                  </a:tcPr>
                </a:tc>
                <a:tc>
                  <a:txBody>
                    <a:bodyPr/>
                    <a:lstStyle/>
                    <a:p>
                      <a:pPr algn="ctr"/>
                      <a:r>
                        <a:rPr lang="en-GB" sz="1050" b="1">
                          <a:solidFill>
                            <a:schemeClr val="bg1"/>
                          </a:solidFill>
                          <a:latin typeface="Segoe UI Historic"/>
                          <a:ea typeface="Segoe UI Historic"/>
                          <a:cs typeface="Segoe UI Historic"/>
                        </a:rPr>
                        <a:t>Delegates</a:t>
                      </a:r>
                      <a:endParaRPr lang="en-GB" sz="1050" b="1" dirty="0">
                        <a:solidFill>
                          <a:schemeClr val="bg1"/>
                        </a:solidFill>
                        <a:latin typeface="Segoe UI Historic"/>
                        <a:ea typeface="Segoe UI Historic"/>
                        <a:cs typeface="Segoe UI Historic"/>
                      </a:endParaRPr>
                    </a:p>
                  </a:txBody>
                  <a:tcPr>
                    <a:solidFill>
                      <a:schemeClr val="accent2"/>
                    </a:solidFill>
                  </a:tcPr>
                </a:tc>
                <a:tc>
                  <a:txBody>
                    <a:bodyPr/>
                    <a:lstStyle/>
                    <a:p>
                      <a:pPr algn="ctr"/>
                      <a:r>
                        <a:rPr lang="en-GB" sz="1050" b="1" dirty="0">
                          <a:solidFill>
                            <a:schemeClr val="bg1"/>
                          </a:solidFill>
                          <a:latin typeface="Segoe UI Historic"/>
                          <a:ea typeface="Segoe UI Historic"/>
                          <a:cs typeface="Segoe UI Historic"/>
                        </a:rPr>
                        <a:t>Masterclasses</a:t>
                      </a:r>
                    </a:p>
                  </a:txBody>
                  <a:tcPr>
                    <a:solidFill>
                      <a:schemeClr val="accent2"/>
                    </a:solidFill>
                  </a:tcPr>
                </a:tc>
                <a:tc>
                  <a:txBody>
                    <a:bodyPr/>
                    <a:lstStyle/>
                    <a:p>
                      <a:pPr algn="ctr"/>
                      <a:r>
                        <a:rPr lang="en-GB" sz="1050" b="1">
                          <a:solidFill>
                            <a:schemeClr val="bg1"/>
                          </a:solidFill>
                          <a:latin typeface="Segoe UI Historic"/>
                          <a:ea typeface="Segoe UI Historic"/>
                          <a:cs typeface="Segoe UI Historic"/>
                        </a:rPr>
                        <a:t>Delegates</a:t>
                      </a:r>
                      <a:endParaRPr lang="en-GB" sz="1050" b="1" dirty="0">
                        <a:solidFill>
                          <a:schemeClr val="bg1"/>
                        </a:solidFill>
                        <a:latin typeface="Segoe UI Historic"/>
                        <a:ea typeface="Segoe UI Historic"/>
                        <a:cs typeface="Segoe UI Historic"/>
                      </a:endParaRPr>
                    </a:p>
                  </a:txBody>
                  <a:tcPr>
                    <a:solidFill>
                      <a:schemeClr val="accent2"/>
                    </a:solidFill>
                  </a:tcPr>
                </a:tc>
                <a:tc vMerge="1">
                  <a:txBody>
                    <a:bodyPr/>
                    <a:lstStyle/>
                    <a:p>
                      <a:pPr algn="ctr"/>
                      <a:endParaRPr lang="en-GB" sz="14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endParaRPr>
                    </a:p>
                  </a:txBody>
                  <a:tcPr>
                    <a:solidFill>
                      <a:schemeClr val="accent2"/>
                    </a:solidFill>
                  </a:tcPr>
                </a:tc>
                <a:extLst>
                  <a:ext uri="{0D108BD9-81ED-4DB2-BD59-A6C34878D82A}">
                    <a16:rowId xmlns:a16="http://schemas.microsoft.com/office/drawing/2014/main" val="3457451824"/>
                  </a:ext>
                </a:extLst>
              </a:tr>
              <a:tr h="13240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tx1"/>
                          </a:solidFill>
                          <a:effectLst/>
                          <a:latin typeface="Segoe UI Historic" panose="020B0502040204020203" pitchFamily="34" charset="0"/>
                          <a:ea typeface="Segoe UI Historic" panose="020B0502040204020203" pitchFamily="34" charset="0"/>
                          <a:cs typeface="Segoe UI Historic" panose="020B0502040204020203" pitchFamily="34" charset="0"/>
                        </a:rPr>
                        <a:t>Brickwork masterclasses for FE Lecturers</a:t>
                      </a:r>
                    </a:p>
                    <a:p>
                      <a:endParaRPr lang="en-GB" sz="1400" b="1"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endParaRPr>
                    </a:p>
                  </a:txBody>
                  <a:tcPr/>
                </a:tc>
                <a:tc>
                  <a:txBody>
                    <a:bodyPr/>
                    <a:lstStyle/>
                    <a:p>
                      <a:pPr algn="r"/>
                      <a:r>
                        <a:rPr lang="en-GB" sz="1400" dirty="0">
                          <a:latin typeface="Segoe UI Historic" panose="020B0502040204020203" pitchFamily="34" charset="0"/>
                          <a:ea typeface="Segoe UI Historic" panose="020B0502040204020203" pitchFamily="34" charset="0"/>
                          <a:cs typeface="Segoe UI Historic" panose="020B0502040204020203" pitchFamily="34" charset="0"/>
                        </a:rPr>
                        <a:t>25</a:t>
                      </a:r>
                    </a:p>
                  </a:txBody>
                  <a:tcPr/>
                </a:tc>
                <a:tc>
                  <a:txBody>
                    <a:bodyPr/>
                    <a:lstStyle/>
                    <a:p>
                      <a:pPr algn="r"/>
                      <a:r>
                        <a:rPr lang="en-GB" sz="1400" dirty="0">
                          <a:latin typeface="Segoe UI Historic" panose="020B0502040204020203" pitchFamily="34" charset="0"/>
                          <a:ea typeface="Segoe UI Historic" panose="020B0502040204020203" pitchFamily="34" charset="0"/>
                          <a:cs typeface="Segoe UI Historic" panose="020B0502040204020203" pitchFamily="34" charset="0"/>
                        </a:rPr>
                        <a:t>250</a:t>
                      </a:r>
                    </a:p>
                  </a:txBody>
                  <a:tcPr/>
                </a:tc>
                <a:tc>
                  <a:txBody>
                    <a:bodyPr/>
                    <a:lstStyle/>
                    <a:p>
                      <a:pPr algn="r"/>
                      <a:r>
                        <a:rPr lang="en-GB" sz="1400" kern="1200" dirty="0">
                          <a:solidFill>
                            <a:schemeClr val="dk1"/>
                          </a:solidFill>
                          <a:effectLst/>
                          <a:latin typeface="Segoe UI Historic" panose="020B0502040204020203" pitchFamily="34" charset="0"/>
                          <a:ea typeface="Segoe UI Historic" panose="020B0502040204020203" pitchFamily="34" charset="0"/>
                          <a:cs typeface="Segoe UI Historic" panose="020B0502040204020203" pitchFamily="34" charset="0"/>
                        </a:rPr>
                        <a:t>25*</a:t>
                      </a:r>
                    </a:p>
                  </a:txBody>
                  <a:tcPr/>
                </a:tc>
                <a:tc>
                  <a:txBody>
                    <a:bodyPr/>
                    <a:lstStyle/>
                    <a:p>
                      <a:pPr algn="r"/>
                      <a:r>
                        <a:rPr lang="en-GB" sz="1400" kern="1200" dirty="0">
                          <a:solidFill>
                            <a:schemeClr val="dk1"/>
                          </a:solidFill>
                          <a:effectLst/>
                          <a:latin typeface="Segoe UI Historic" panose="020B0502040204020203" pitchFamily="34" charset="0"/>
                          <a:ea typeface="Segoe UI Historic" panose="020B0502040204020203" pitchFamily="34" charset="0"/>
                          <a:cs typeface="Segoe UI Historic" panose="020B0502040204020203" pitchFamily="34" charset="0"/>
                        </a:rPr>
                        <a:t>203*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Segoe UI Historic"/>
                          <a:ea typeface="Segoe UI Historic"/>
                          <a:cs typeface="Segoe UI Historic"/>
                        </a:rPr>
                        <a:t>In total 71 FE colleges were reached.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Segoe UI Historic"/>
                        <a:ea typeface="Segoe UI Historic"/>
                        <a:cs typeface="Segoe UI Historic"/>
                      </a:endParaRPr>
                    </a:p>
                    <a:p>
                      <a:pPr marL="0" marR="0" lvl="0" indent="0" algn="l" rtl="0" eaLnBrk="1" fontAlgn="auto" latinLnBrk="0" hangingPunct="1">
                        <a:lnSpc>
                          <a:spcPct val="100000"/>
                        </a:lnSpc>
                        <a:spcBef>
                          <a:spcPts val="0"/>
                        </a:spcBef>
                        <a:spcAft>
                          <a:spcPts val="0"/>
                        </a:spcAft>
                        <a:buClrTx/>
                        <a:buSzTx/>
                        <a:buFontTx/>
                        <a:buNone/>
                      </a:pPr>
                      <a:r>
                        <a:rPr lang="en-GB" sz="1200" dirty="0">
                          <a:latin typeface="Segoe UI Historic"/>
                          <a:ea typeface="Segoe UI Historic"/>
                          <a:cs typeface="Segoe UI Historic"/>
                        </a:rPr>
                        <a:t>When delivery switched to virtual, attendance reduced linked to lecturers dealing with Covid-19 related challenges in colleges and lockdown(s) imposed on the UK. At the conclusion of the evaluation of the FE element (June 2020), the masterclass target (25) had been achieved. </a:t>
                      </a:r>
                    </a:p>
                    <a:p>
                      <a:pPr marL="0" marR="0" lvl="0" indent="0" algn="l" rtl="0" eaLnBrk="1" fontAlgn="auto" latinLnBrk="0" hangingPunct="1">
                        <a:lnSpc>
                          <a:spcPct val="100000"/>
                        </a:lnSpc>
                        <a:spcBef>
                          <a:spcPts val="0"/>
                        </a:spcBef>
                        <a:spcAft>
                          <a:spcPts val="0"/>
                        </a:spcAft>
                        <a:buClrTx/>
                        <a:buSzTx/>
                        <a:buFontTx/>
                        <a:buNone/>
                      </a:pPr>
                      <a:endParaRPr lang="en-GB" sz="1200" dirty="0">
                        <a:latin typeface="Segoe UI Historic"/>
                        <a:ea typeface="Segoe UI Historic"/>
                        <a:cs typeface="Segoe UI Historic"/>
                      </a:endParaRPr>
                    </a:p>
                  </a:txBody>
                  <a:tcPr/>
                </a:tc>
                <a:extLst>
                  <a:ext uri="{0D108BD9-81ED-4DB2-BD59-A6C34878D82A}">
                    <a16:rowId xmlns:a16="http://schemas.microsoft.com/office/drawing/2014/main" val="1731107056"/>
                  </a:ext>
                </a:extLst>
              </a:tr>
              <a:tr h="2122060">
                <a:tc>
                  <a:txBody>
                    <a:bodyPr/>
                    <a:lstStyle/>
                    <a:p>
                      <a:r>
                        <a:rPr lang="en-GB" sz="1400" b="1" dirty="0">
                          <a:latin typeface="Segoe UI Historic" panose="020B0502040204020203" pitchFamily="34" charset="0"/>
                          <a:ea typeface="Segoe UI Historic" panose="020B0502040204020203" pitchFamily="34" charset="0"/>
                          <a:cs typeface="Segoe UI Historic" panose="020B0502040204020203" pitchFamily="34" charset="0"/>
                        </a:rPr>
                        <a:t>On-site brickwork masterclasses</a:t>
                      </a:r>
                    </a:p>
                  </a:txBody>
                  <a:tcPr/>
                </a:tc>
                <a:tc>
                  <a:txBody>
                    <a:bodyPr/>
                    <a:lstStyle/>
                    <a:p>
                      <a:pPr algn="r"/>
                      <a:r>
                        <a:rPr lang="en-GB" sz="1400" dirty="0">
                          <a:latin typeface="Segoe UI Historic" panose="020B0502040204020203" pitchFamily="34" charset="0"/>
                          <a:ea typeface="Segoe UI Historic" panose="020B0502040204020203" pitchFamily="34" charset="0"/>
                          <a:cs typeface="Segoe UI Historic" panose="020B0502040204020203" pitchFamily="34" charset="0"/>
                        </a:rPr>
                        <a:t>928</a:t>
                      </a:r>
                    </a:p>
                  </a:txBody>
                  <a:tcPr/>
                </a:tc>
                <a:tc>
                  <a:txBody>
                    <a:bodyPr/>
                    <a:lstStyle/>
                    <a:p>
                      <a:pPr algn="r"/>
                      <a:r>
                        <a:rPr lang="en-GB" sz="1400" dirty="0">
                          <a:latin typeface="Segoe UI Historic" panose="020B0502040204020203" pitchFamily="34" charset="0"/>
                          <a:ea typeface="Segoe UI Historic" panose="020B0502040204020203" pitchFamily="34" charset="0"/>
                          <a:cs typeface="Segoe UI Historic" panose="020B0502040204020203" pitchFamily="34" charset="0"/>
                        </a:rPr>
                        <a:t>9064</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dirty="0">
                          <a:latin typeface="Segoe UI Historic" panose="020B0502040204020203" pitchFamily="34" charset="0"/>
                          <a:ea typeface="Segoe UI Historic" panose="020B0502040204020203" pitchFamily="34" charset="0"/>
                          <a:cs typeface="Segoe UI Historic" panose="020B0502040204020203" pitchFamily="34" charset="0"/>
                        </a:rPr>
                        <a:t>825**</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dirty="0">
                          <a:latin typeface="Segoe UI Historic" panose="020B0502040204020203" pitchFamily="34" charset="0"/>
                          <a:ea typeface="Segoe UI Historic" panose="020B0502040204020203" pitchFamily="34" charset="0"/>
                          <a:cs typeface="Segoe UI Historic" panose="020B0502040204020203" pitchFamily="34" charset="0"/>
                        </a:rPr>
                        <a:t>7211**</a:t>
                      </a:r>
                    </a:p>
                  </a:txBody>
                  <a:tcPr/>
                </a:tc>
                <a:tc>
                  <a:txBody>
                    <a:bodyPr/>
                    <a:lstStyle/>
                    <a:p>
                      <a:r>
                        <a:rPr lang="en-GB" sz="1200" kern="1200" dirty="0">
                          <a:solidFill>
                            <a:schemeClr val="tx1"/>
                          </a:solidFill>
                          <a:effectLst/>
                          <a:latin typeface="+mn-lt"/>
                          <a:ea typeface="+mn-ea"/>
                          <a:cs typeface="+mn-cs"/>
                        </a:rPr>
                        <a:t>Delivery target is a combined target of pre- and post- Covid-19 funding and delivery.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N.B. The funding and delivery of the programme stopped in March 2020 due to Covid-19. The contract was re-negotiated and delivery recommenced September 2021. Initially masterclasses were slow to get going due to continued restrictions and social distancing. Numbers attending each masterclass have continued to remain slightly lower than the predicted 10/12 in a site cabin, latterly, this has been around 8/9 due to social distancing.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the conclusion of the evaluation (with 3 months left of the contract to run), 825 masterclasses had been delivered.</a:t>
                      </a:r>
                    </a:p>
                  </a:txBody>
                  <a:tcPr/>
                </a:tc>
                <a:extLst>
                  <a:ext uri="{0D108BD9-81ED-4DB2-BD59-A6C34878D82A}">
                    <a16:rowId xmlns:a16="http://schemas.microsoft.com/office/drawing/2014/main" val="1182712642"/>
                  </a:ext>
                </a:extLst>
              </a:tr>
            </a:tbl>
          </a:graphicData>
        </a:graphic>
      </p:graphicFrame>
      <p:sp>
        <p:nvSpPr>
          <p:cNvPr id="40" name="TextBox 39">
            <a:extLst>
              <a:ext uri="{FF2B5EF4-FFF2-40B4-BE49-F238E27FC236}">
                <a16:creationId xmlns:a16="http://schemas.microsoft.com/office/drawing/2014/main" id="{7E2591AB-FA31-B810-0DD3-73E323F9E396}"/>
              </a:ext>
            </a:extLst>
          </p:cNvPr>
          <p:cNvSpPr txBox="1"/>
          <p:nvPr/>
        </p:nvSpPr>
        <p:spPr>
          <a:xfrm>
            <a:off x="476246" y="1301520"/>
            <a:ext cx="11356808" cy="375552"/>
          </a:xfrm>
          <a:prstGeom prst="rect">
            <a:avLst/>
          </a:prstGeom>
          <a:noFill/>
        </p:spPr>
        <p:txBody>
          <a:bodyPr wrap="square" lIns="91440" tIns="45720" rIns="91440" bIns="45720" rtlCol="0" anchor="t">
            <a:spAutoFit/>
          </a:bodyPr>
          <a:lstStyle/>
          <a:p>
            <a:pPr>
              <a:lnSpc>
                <a:spcPct val="107000"/>
              </a:lnSpc>
              <a:spcBef>
                <a:spcPts val="200"/>
              </a:spcBef>
              <a:spcAft>
                <a:spcPts val="600"/>
              </a:spcAft>
              <a:defRPr/>
            </a:pPr>
            <a:r>
              <a:rPr lang="en-GB" b="1" dirty="0">
                <a:solidFill>
                  <a:srgbClr val="5C1D54"/>
                </a:solidFill>
                <a:latin typeface="Calibri Light"/>
                <a:ea typeface="Yu Gothic Light"/>
                <a:cs typeface="Times New Roman"/>
              </a:rPr>
              <a:t>Delivery aims and achievements </a:t>
            </a:r>
            <a:r>
              <a:rPr lang="en-GB" sz="1400" b="1" dirty="0">
                <a:solidFill>
                  <a:srgbClr val="5C1D54"/>
                </a:solidFill>
                <a:latin typeface="Calibri Light"/>
                <a:ea typeface="Yu Gothic Light"/>
                <a:cs typeface="Times New Roman"/>
              </a:rPr>
              <a:t>as at end of April 2022 – </a:t>
            </a:r>
            <a:r>
              <a:rPr lang="en-GB" sz="1400" b="1" u="sng" dirty="0">
                <a:solidFill>
                  <a:srgbClr val="5C1D54"/>
                </a:solidFill>
                <a:latin typeface="Calibri Light"/>
                <a:ea typeface="Yu Gothic Light"/>
                <a:cs typeface="Times New Roman"/>
              </a:rPr>
              <a:t>NOTE at this point the </a:t>
            </a:r>
            <a:r>
              <a:rPr lang="en-GB" sz="1400" b="1" u="sng">
                <a:solidFill>
                  <a:srgbClr val="5C1D54"/>
                </a:solidFill>
                <a:latin typeface="Calibri Light"/>
                <a:ea typeface="Yu Gothic Light"/>
                <a:cs typeface="Times New Roman"/>
              </a:rPr>
              <a:t>contract has </a:t>
            </a:r>
            <a:r>
              <a:rPr lang="en-GB" sz="1400" b="1" u="sng" dirty="0">
                <a:solidFill>
                  <a:srgbClr val="5C1D54"/>
                </a:solidFill>
                <a:latin typeface="Calibri Light"/>
                <a:ea typeface="Yu Gothic Light"/>
                <a:cs typeface="Times New Roman"/>
              </a:rPr>
              <a:t>another 3 months to run</a:t>
            </a:r>
            <a:endParaRPr lang="en-GB" sz="1800" b="1" i="0" u="sng" strike="noStrike" kern="1200" cap="none" spc="0" normalizeH="0" baseline="0" noProof="0" dirty="0">
              <a:ln>
                <a:noFill/>
              </a:ln>
              <a:solidFill>
                <a:srgbClr val="5C1D54"/>
              </a:solidFill>
              <a:effectLst/>
              <a:uLnTx/>
              <a:uFillTx/>
              <a:latin typeface="Calibri Light" panose="020F0302020204030204" pitchFamily="34" charset="0"/>
              <a:ea typeface="Yu Gothic Light" panose="020B0300000000000000" pitchFamily="34" charset="-128"/>
              <a:cs typeface="Times New Roman" panose="02020603050405020304" pitchFamily="18" charset="0"/>
            </a:endParaRPr>
          </a:p>
        </p:txBody>
      </p:sp>
      <p:sp>
        <p:nvSpPr>
          <p:cNvPr id="9" name="TextBox 8">
            <a:extLst>
              <a:ext uri="{FF2B5EF4-FFF2-40B4-BE49-F238E27FC236}">
                <a16:creationId xmlns:a16="http://schemas.microsoft.com/office/drawing/2014/main" id="{75114F2D-CB5E-4974-7CA9-67099ED8C087}"/>
              </a:ext>
            </a:extLst>
          </p:cNvPr>
          <p:cNvSpPr txBox="1"/>
          <p:nvPr/>
        </p:nvSpPr>
        <p:spPr>
          <a:xfrm>
            <a:off x="8714732" y="6374743"/>
            <a:ext cx="340429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Segoe UI Historic" panose="020B0502040204020203" pitchFamily="34" charset="0"/>
                <a:ea typeface="Segoe UI Historic" panose="020B0502040204020203" pitchFamily="34" charset="0"/>
                <a:cs typeface="Segoe UI Historic" panose="020B0502040204020203" pitchFamily="34" charset="0"/>
              </a:rPr>
              <a:t>* Delivered between June 2019 and mid-March 2020</a:t>
            </a:r>
          </a:p>
          <a:p>
            <a:r>
              <a:rPr lang="en-GB" sz="1000" dirty="0">
                <a:latin typeface="Segoe UI Historic" panose="020B0502040204020203" pitchFamily="34" charset="0"/>
                <a:ea typeface="Segoe UI Historic" panose="020B0502040204020203" pitchFamily="34" charset="0"/>
                <a:cs typeface="Segoe UI Historic" panose="020B0502040204020203" pitchFamily="34" charset="0"/>
              </a:rPr>
              <a:t>** Delivered between January 2019 to April 2022</a:t>
            </a:r>
            <a:endParaRPr lang="en-GB" sz="1000" b="1"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1034793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6FD2B106-31C7-446F-B4D3-C9EE8CEB5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1D7678B8-0AAC-460B-8CDB-C43156BB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EC983A-7FF2-49E8-96C2-FDAC32738F92}"/>
              </a:ext>
            </a:extLst>
          </p:cNvPr>
          <p:cNvSpPr>
            <a:spLocks noGrp="1"/>
          </p:cNvSpPr>
          <p:nvPr>
            <p:ph type="title"/>
          </p:nvPr>
        </p:nvSpPr>
        <p:spPr>
          <a:xfrm>
            <a:off x="766761" y="643468"/>
            <a:ext cx="5281231" cy="4242858"/>
          </a:xfrm>
        </p:spPr>
        <p:txBody>
          <a:bodyPr vert="horz" lIns="91440" tIns="45720" rIns="91440" bIns="45720" rtlCol="0" anchor="b">
            <a:noAutofit/>
          </a:bodyPr>
          <a:lstStyle/>
          <a:p>
            <a:r>
              <a:rPr lang="en-US" sz="6000" b="1" kern="1200" dirty="0">
                <a:solidFill>
                  <a:schemeClr val="tx1"/>
                </a:solidFill>
                <a:latin typeface="+mj-lt"/>
                <a:ea typeface="+mj-ea"/>
                <a:cs typeface="+mj-cs"/>
              </a:rPr>
              <a:t>Findings from face-to-face FE brickwork masterclasses</a:t>
            </a:r>
          </a:p>
        </p:txBody>
      </p:sp>
      <p:sp>
        <p:nvSpPr>
          <p:cNvPr id="39" name="Freeform 6">
            <a:extLst>
              <a:ext uri="{FF2B5EF4-FFF2-40B4-BE49-F238E27FC236}">
                <a16:creationId xmlns:a16="http://schemas.microsoft.com/office/drawing/2014/main" id="{1F0D9B0E-E48B-450C-9134-0435D96D0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02207" y="61344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rgbClr val="FFFFFF"/>
          </a:solidFill>
          <a:ln w="0">
            <a:noFill/>
            <a:prstDash val="solid"/>
            <a:round/>
            <a:headEnd/>
            <a:tailEnd/>
          </a:ln>
        </p:spPr>
      </p:sp>
      <p:pic>
        <p:nvPicPr>
          <p:cNvPr id="4" name="Graphic 3" descr="Magnifying glass with solid fill">
            <a:extLst>
              <a:ext uri="{FF2B5EF4-FFF2-40B4-BE49-F238E27FC236}">
                <a16:creationId xmlns:a16="http://schemas.microsoft.com/office/drawing/2014/main" id="{2E0AD8C6-566B-40AB-B0F7-E0DBCFE66E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99994" y="1608058"/>
            <a:ext cx="3240000" cy="3240000"/>
          </a:xfrm>
          <a:prstGeom prst="rect">
            <a:avLst/>
          </a:prstGeom>
        </p:spPr>
      </p:pic>
    </p:spTree>
    <p:extLst>
      <p:ext uri="{BB962C8B-B14F-4D97-AF65-F5344CB8AC3E}">
        <p14:creationId xmlns:p14="http://schemas.microsoft.com/office/powerpoint/2010/main" val="1266525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DF41B17-A32F-43A9-BF97-20FB1AA070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16877" y="173058"/>
            <a:ext cx="1600887" cy="715245"/>
          </a:xfrm>
          <a:prstGeom prst="rect">
            <a:avLst/>
          </a:prstGeom>
        </p:spPr>
      </p:pic>
      <p:sp>
        <p:nvSpPr>
          <p:cNvPr id="13" name="TextBox 12">
            <a:extLst>
              <a:ext uri="{FF2B5EF4-FFF2-40B4-BE49-F238E27FC236}">
                <a16:creationId xmlns:a16="http://schemas.microsoft.com/office/drawing/2014/main" id="{601E63CC-0E40-A713-EEB5-3638AC774BFD}"/>
              </a:ext>
            </a:extLst>
          </p:cNvPr>
          <p:cNvSpPr txBox="1"/>
          <p:nvPr/>
        </p:nvSpPr>
        <p:spPr>
          <a:xfrm>
            <a:off x="476250" y="463144"/>
            <a:ext cx="9753600" cy="470000"/>
          </a:xfrm>
          <a:prstGeom prst="rect">
            <a:avLst/>
          </a:prstGeom>
          <a:noFill/>
        </p:spPr>
        <p:txBody>
          <a:bodyPr wrap="square" rtlCol="0">
            <a:spAutoFit/>
          </a:bodyPr>
          <a:lstStyle/>
          <a:p>
            <a:pPr>
              <a:lnSpc>
                <a:spcPct val="107000"/>
              </a:lnSpc>
              <a:spcBef>
                <a:spcPts val="200"/>
              </a:spcBef>
              <a:spcAft>
                <a:spcPts val="600"/>
              </a:spcAft>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FE face-to-face brickwork masterclass statistics</a:t>
            </a:r>
          </a:p>
        </p:txBody>
      </p:sp>
      <p:cxnSp>
        <p:nvCxnSpPr>
          <p:cNvPr id="14" name="Straight Connector 13">
            <a:extLst>
              <a:ext uri="{FF2B5EF4-FFF2-40B4-BE49-F238E27FC236}">
                <a16:creationId xmlns:a16="http://schemas.microsoft.com/office/drawing/2014/main" id="{6DC9A7E1-33DF-17D2-56CD-18F2FE89E21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A4878C78-3A0F-0F8A-0B8C-C29AFD9BC817}"/>
              </a:ext>
            </a:extLst>
          </p:cNvPr>
          <p:cNvSpPr txBox="1"/>
          <p:nvPr/>
        </p:nvSpPr>
        <p:spPr>
          <a:xfrm>
            <a:off x="476053" y="1577362"/>
            <a:ext cx="5619947" cy="3049361"/>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124 delegates have attended brickwork masterclasses </a:t>
            </a:r>
            <a:r>
              <a:rPr lang="en-GB" sz="1100">
                <a:solidFill>
                  <a:srgbClr val="595959"/>
                </a:solidFill>
                <a:latin typeface="Segoe UI Historic" panose="020B0502040204020203" pitchFamily="34" charset="0"/>
                <a:ea typeface="Calibri" panose="020F0502020204030204" pitchFamily="34" charset="0"/>
                <a:cs typeface="Arial" panose="020B0604020202020204" pitchFamily="34" charset="0"/>
              </a:rPr>
              <a:t>held face to face</a:t>
            </a: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 at FE colleges (Table 1). 12 of these delegates were employers (site managers and bricklayers) who were unable to attend on-site brickwork masterclasses, and thus came to a college venue instead. Although this was unplanned, it had a beneficial outcome of bringing representatives from education and industry together.</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100">
                <a:latin typeface="Segoe UI Historic" panose="020B0502040204020203" pitchFamily="34" charset="0"/>
                <a:ea typeface="Calibri" panose="020F0502020204030204" pitchFamily="34" charset="0"/>
                <a:cs typeface="Arial" panose="020B0604020202020204" pitchFamily="34" charset="0"/>
              </a:rPr>
              <a:t>Of the 124 FE face to face brickwork masterclass delegates, just over 50% (64 respondents) completed a survey providing feedback, and telephone depth interviews took place with a fifth of delegates (27).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100" b="1">
                <a:latin typeface="Segoe UI Historic" panose="020B0502040204020203" pitchFamily="34" charset="0"/>
                <a:ea typeface="Calibri" panose="020F0502020204030204" pitchFamily="34" charset="0"/>
                <a:cs typeface="Arial" panose="020B0604020202020204" pitchFamily="34" charset="0"/>
              </a:rPr>
              <a:t>Impact and effectiveness have been assessed against four main indicators:</a:t>
            </a:r>
          </a:p>
          <a:p>
            <a:pPr marL="628650" lvl="1" indent="-171450">
              <a:lnSpc>
                <a:spcPct val="107000"/>
              </a:lnSpc>
              <a:spcAft>
                <a:spcPts val="800"/>
              </a:spcAft>
              <a:buFont typeface="Arial" panose="020B0604020202020204" pitchFamily="34" charset="0"/>
              <a:buChar char="•"/>
              <a:defRPr/>
            </a:pPr>
            <a:r>
              <a:rPr lang="en-GB" sz="1100">
                <a:latin typeface="Segoe UI Historic" panose="020B0502040204020203" pitchFamily="34" charset="0"/>
                <a:ea typeface="Calibri" panose="020F0502020204030204" pitchFamily="34" charset="0"/>
                <a:cs typeface="Arial" panose="020B0604020202020204" pitchFamily="34" charset="0"/>
              </a:rPr>
              <a:t>Increased effectiveness/quality of FE curriculum content</a:t>
            </a:r>
          </a:p>
          <a:p>
            <a:pPr marL="628650" lvl="1" indent="-171450">
              <a:lnSpc>
                <a:spcPct val="107000"/>
              </a:lnSpc>
              <a:spcAft>
                <a:spcPts val="800"/>
              </a:spcAft>
              <a:buFont typeface="Arial" panose="020B0604020202020204" pitchFamily="34" charset="0"/>
              <a:buChar char="•"/>
              <a:defRPr/>
            </a:pPr>
            <a:r>
              <a:rPr lang="en-GB" sz="1100">
                <a:latin typeface="Segoe UI Historic" panose="020B0502040204020203" pitchFamily="34" charset="0"/>
                <a:ea typeface="Calibri" panose="020F0502020204030204" pitchFamily="34" charset="0"/>
                <a:cs typeface="Arial" panose="020B0604020202020204" pitchFamily="34" charset="0"/>
              </a:rPr>
              <a:t>Increased knowledge of FE trainers and assessors</a:t>
            </a:r>
          </a:p>
          <a:p>
            <a:pPr marL="628650" lvl="1" indent="-171450">
              <a:lnSpc>
                <a:spcPct val="107000"/>
              </a:lnSpc>
              <a:spcAft>
                <a:spcPts val="800"/>
              </a:spcAft>
              <a:buFont typeface="Arial" panose="020B0604020202020204" pitchFamily="34" charset="0"/>
              <a:buChar char="•"/>
              <a:defRPr/>
            </a:pPr>
            <a:r>
              <a:rPr lang="en-GB" sz="1100">
                <a:latin typeface="Segoe UI Historic" panose="020B0502040204020203" pitchFamily="34" charset="0"/>
                <a:ea typeface="Calibri" panose="020F0502020204030204" pitchFamily="34" charset="0"/>
                <a:cs typeface="Arial" panose="020B0604020202020204" pitchFamily="34" charset="0"/>
              </a:rPr>
              <a:t>Number of brickwork masterclasses delivered</a:t>
            </a:r>
          </a:p>
          <a:p>
            <a:pPr marL="628650" lvl="1" indent="-171450">
              <a:lnSpc>
                <a:spcPct val="107000"/>
              </a:lnSpc>
              <a:spcAft>
                <a:spcPts val="800"/>
              </a:spcAft>
              <a:buFont typeface="Arial" panose="020B0604020202020204" pitchFamily="34" charset="0"/>
              <a:buChar char="•"/>
              <a:defRPr/>
            </a:pPr>
            <a:r>
              <a:rPr lang="en-GB" sz="1100">
                <a:latin typeface="Segoe UI Historic" panose="020B0502040204020203" pitchFamily="34" charset="0"/>
                <a:ea typeface="Calibri" panose="020F0502020204030204" pitchFamily="34" charset="0"/>
                <a:cs typeface="Arial" panose="020B0604020202020204" pitchFamily="34" charset="0"/>
              </a:rPr>
              <a:t>Delegate satisfaction</a:t>
            </a:r>
            <a:endParaRPr kumimoji="0" lang="en-GB" sz="1400" b="1" i="0" u="none" strike="noStrike" kern="1200" cap="none" spc="0" normalizeH="0" baseline="0" noProof="0">
              <a:ln>
                <a:noFill/>
              </a:ln>
              <a:solidFill>
                <a:srgbClr val="5C1D54"/>
              </a:solidFill>
              <a:effectLst/>
              <a:uLnTx/>
              <a:uFillTx/>
              <a:latin typeface="Segoe UI Historic" panose="020B0502040204020203" pitchFamily="34" charset="0"/>
              <a:ea typeface="Calibri" panose="020F0502020204030204" pitchFamily="34" charset="0"/>
              <a:cs typeface="Arial" panose="020B0604020202020204" pitchFamily="34" charset="0"/>
            </a:endParaRPr>
          </a:p>
        </p:txBody>
      </p:sp>
      <p:pic>
        <p:nvPicPr>
          <p:cNvPr id="2050" name="Picture 24">
            <a:extLst>
              <a:ext uri="{FF2B5EF4-FFF2-40B4-BE49-F238E27FC236}">
                <a16:creationId xmlns:a16="http://schemas.microsoft.com/office/drawing/2014/main" id="{AAFE907A-61CB-17D3-7DC1-5566EFEE99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1652" y="3626512"/>
            <a:ext cx="5454295" cy="2674296"/>
          </a:xfrm>
          <a:prstGeom prst="rect">
            <a:avLst/>
          </a:prstGeom>
          <a:noFill/>
          <a:extLst>
            <a:ext uri="{909E8E84-426E-40DD-AFC4-6F175D3DCCD1}">
              <a14:hiddenFill xmlns:a14="http://schemas.microsoft.com/office/drawing/2010/main">
                <a:solidFill>
                  <a:srgbClr val="FFFFFF"/>
                </a:solidFill>
              </a14:hiddenFill>
            </a:ext>
          </a:extLst>
        </p:spPr>
      </p:pic>
      <p:sp>
        <p:nvSpPr>
          <p:cNvPr id="39" name="Text Box 83">
            <a:extLst>
              <a:ext uri="{FF2B5EF4-FFF2-40B4-BE49-F238E27FC236}">
                <a16:creationId xmlns:a16="http://schemas.microsoft.com/office/drawing/2014/main" id="{470D7A3A-55D9-717D-E5F1-88EE2DC16F78}"/>
              </a:ext>
            </a:extLst>
          </p:cNvPr>
          <p:cNvSpPr txBox="1"/>
          <p:nvPr/>
        </p:nvSpPr>
        <p:spPr>
          <a:xfrm>
            <a:off x="699770" y="7648575"/>
            <a:ext cx="5239385" cy="250444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endParaRPr lang="en-GB" sz="1100">
              <a:effectLst/>
              <a:latin typeface="Arial Nova Cond Light" panose="020B0306020202020204" pitchFamily="34" charset="0"/>
              <a:ea typeface="Calibri" panose="020F0502020204030204" pitchFamily="34" charset="0"/>
              <a:cs typeface="Times New Roman" panose="02020603050405020304" pitchFamily="18" charset="0"/>
            </a:endParaRPr>
          </a:p>
        </p:txBody>
      </p:sp>
      <p:sp>
        <p:nvSpPr>
          <p:cNvPr id="2" name="Rectangle 3">
            <a:extLst>
              <a:ext uri="{FF2B5EF4-FFF2-40B4-BE49-F238E27FC236}">
                <a16:creationId xmlns:a16="http://schemas.microsoft.com/office/drawing/2014/main" id="{359A1009-6462-BEC4-CCE3-8AE46DA76F5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Rectangle 4">
            <a:extLst>
              <a:ext uri="{FF2B5EF4-FFF2-40B4-BE49-F238E27FC236}">
                <a16:creationId xmlns:a16="http://schemas.microsoft.com/office/drawing/2014/main" id="{BFA929EB-0F21-85D1-566F-2780DD0F2230}"/>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GB"/>
          </a:p>
        </p:txBody>
      </p:sp>
      <p:sp>
        <p:nvSpPr>
          <p:cNvPr id="40" name="TextBox 39">
            <a:extLst>
              <a:ext uri="{FF2B5EF4-FFF2-40B4-BE49-F238E27FC236}">
                <a16:creationId xmlns:a16="http://schemas.microsoft.com/office/drawing/2014/main" id="{17F4B674-5675-4BE3-F690-FCC5032EC82A}"/>
              </a:ext>
            </a:extLst>
          </p:cNvPr>
          <p:cNvSpPr txBox="1"/>
          <p:nvPr/>
        </p:nvSpPr>
        <p:spPr>
          <a:xfrm>
            <a:off x="6261652" y="3344080"/>
            <a:ext cx="6094378" cy="246221"/>
          </a:xfrm>
          <a:prstGeom prst="rect">
            <a:avLst/>
          </a:prstGeom>
          <a:noFill/>
        </p:spPr>
        <p:txBody>
          <a:bodyPr wrap="square">
            <a:spAutoFit/>
          </a:bodyPr>
          <a:lstStyle/>
          <a:p>
            <a:r>
              <a:rPr lang="en-GB" sz="1000">
                <a:latin typeface="Segoe UI Historic" panose="020B0502040204020203" pitchFamily="34" charset="0"/>
                <a:ea typeface="Segoe UI Historic" panose="020B0502040204020203" pitchFamily="34" charset="0"/>
                <a:cs typeface="Segoe UI Historic" panose="020B0502040204020203" pitchFamily="34" charset="0"/>
              </a:rPr>
              <a:t>Table 1: Further Education face-to-face brickwork masterclasses and attendees to mid-March 2020</a:t>
            </a:r>
          </a:p>
        </p:txBody>
      </p:sp>
    </p:spTree>
    <p:extLst>
      <p:ext uri="{BB962C8B-B14F-4D97-AF65-F5344CB8AC3E}">
        <p14:creationId xmlns:p14="http://schemas.microsoft.com/office/powerpoint/2010/main" val="2962248918"/>
      </p:ext>
    </p:extLst>
  </p:cSld>
  <p:clrMapOvr>
    <a:masterClrMapping/>
  </p:clrMapOvr>
</p:sld>
</file>

<file path=ppt/theme/theme1.xml><?xml version="1.0" encoding="utf-8"?>
<a:theme xmlns:a="http://schemas.openxmlformats.org/drawingml/2006/main" name="1_Office Theme">
  <a:themeElements>
    <a:clrScheme name="Harlow">
      <a:dk1>
        <a:srgbClr val="595959"/>
      </a:dk1>
      <a:lt1>
        <a:sysClr val="window" lastClr="FFFFFF"/>
      </a:lt1>
      <a:dk2>
        <a:srgbClr val="000000"/>
      </a:dk2>
      <a:lt2>
        <a:srgbClr val="E7E6E6"/>
      </a:lt2>
      <a:accent1>
        <a:srgbClr val="DAEDE8"/>
      </a:accent1>
      <a:accent2>
        <a:srgbClr val="6EC2B7"/>
      </a:accent2>
      <a:accent3>
        <a:srgbClr val="F47E3A"/>
      </a:accent3>
      <a:accent4>
        <a:srgbClr val="FF3D6E"/>
      </a:accent4>
      <a:accent5>
        <a:srgbClr val="457A7C"/>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1A484BC79EDAA459A984BBEC854598E" ma:contentTypeVersion="7" ma:contentTypeDescription="Create a new document." ma:contentTypeScope="" ma:versionID="3fcfcbd36bbf1d617578b0bcd18fd7a3">
  <xsd:schema xmlns:xsd="http://www.w3.org/2001/XMLSchema" xmlns:xs="http://www.w3.org/2001/XMLSchema" xmlns:p="http://schemas.microsoft.com/office/2006/metadata/properties" xmlns:ns2="16f0da90-880d-4fdd-8467-105e37f95bb7" targetNamespace="http://schemas.microsoft.com/office/2006/metadata/properties" ma:root="true" ma:fieldsID="97352485a8458aa864ffbe53de905b04" ns2:_="">
    <xsd:import namespace="16f0da90-880d-4fdd-8467-105e37f95bb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f0da90-880d-4fdd-8467-105e37f95b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1489B3-C1E8-4826-8225-3DB16A38827C}">
  <ds:schemaRefs>
    <ds:schemaRef ds:uri="http://purl.org/dc/terms/"/>
    <ds:schemaRef ds:uri="http://schemas.openxmlformats.org/package/2006/metadata/core-properties"/>
    <ds:schemaRef ds:uri="http://schemas.microsoft.com/office/infopath/2007/PartnerControls"/>
    <ds:schemaRef ds:uri="http://www.w3.org/XML/1998/namespace"/>
    <ds:schemaRef ds:uri="http://schemas.microsoft.com/office/2006/metadata/properties"/>
    <ds:schemaRef ds:uri="http://purl.org/dc/elements/1.1/"/>
    <ds:schemaRef ds:uri="http://schemas.microsoft.com/office/2006/documentManagement/types"/>
    <ds:schemaRef ds:uri="http://purl.org/dc/dcmitype/"/>
    <ds:schemaRef ds:uri="5628067b-6854-4a90-b32a-57570594a956"/>
    <ds:schemaRef ds:uri="64ba0ba4-fc25-490f-8252-7bccd0c332a9"/>
    <ds:schemaRef ds:uri="98c4065d-ab90-4030-91ac-239e56608fbb"/>
    <ds:schemaRef ds:uri="382e5495-6889-451e-8447-25219879d4f2"/>
  </ds:schemaRefs>
</ds:datastoreItem>
</file>

<file path=customXml/itemProps2.xml><?xml version="1.0" encoding="utf-8"?>
<ds:datastoreItem xmlns:ds="http://schemas.openxmlformats.org/officeDocument/2006/customXml" ds:itemID="{C2664ECB-C800-4EA5-A603-115CA3CC2617}">
  <ds:schemaRefs>
    <ds:schemaRef ds:uri="http://schemas.microsoft.com/sharepoint/v3/contenttype/forms"/>
  </ds:schemaRefs>
</ds:datastoreItem>
</file>

<file path=customXml/itemProps3.xml><?xml version="1.0" encoding="utf-8"?>
<ds:datastoreItem xmlns:ds="http://schemas.openxmlformats.org/officeDocument/2006/customXml" ds:itemID="{3840B838-2A7F-4989-A89D-C158D44BAF42}"/>
</file>

<file path=docProps/app.xml><?xml version="1.0" encoding="utf-8"?>
<Properties xmlns="http://schemas.openxmlformats.org/officeDocument/2006/extended-properties" xmlns:vt="http://schemas.openxmlformats.org/officeDocument/2006/docPropsVTypes">
  <TotalTime>97</TotalTime>
  <Words>7524</Words>
  <Application>Microsoft Office PowerPoint</Application>
  <PresentationFormat>Widescreen</PresentationFormat>
  <Paragraphs>439</Paragraphs>
  <Slides>42</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Arial Nova Cond Light</vt:lpstr>
      <vt:lpstr>Calibri</vt:lpstr>
      <vt:lpstr>Calibri Light</vt:lpstr>
      <vt:lpstr>Roboto</vt:lpstr>
      <vt:lpstr>Segoe UI Historic</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Findings from face-to-face FE brickwork masterclasses</vt:lpstr>
      <vt:lpstr>PowerPoint Presentation</vt:lpstr>
      <vt:lpstr>PowerPoint Presentation</vt:lpstr>
      <vt:lpstr>PowerPoint Presentation</vt:lpstr>
      <vt:lpstr>PowerPoint Presentation</vt:lpstr>
      <vt:lpstr>PowerPoint Presentation</vt:lpstr>
      <vt:lpstr>Findings from on-site brickwork masterclasses</vt:lpstr>
      <vt:lpstr>PowerPoint Presentation</vt:lpstr>
      <vt:lpstr>PowerPoint Presentation</vt:lpstr>
      <vt:lpstr>PowerPoint Presentation</vt:lpstr>
      <vt:lpstr>PowerPoint Presentation</vt:lpstr>
      <vt:lpstr>PowerPoint Presentation</vt:lpstr>
      <vt:lpstr>PowerPoint Presentation</vt:lpstr>
      <vt:lpstr>National Construction Quality Review Data</vt:lpstr>
      <vt:lpstr>PowerPoint Presentation</vt:lpstr>
      <vt:lpstr>PowerPoint Presentation</vt:lpstr>
      <vt:lpstr>Case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Site Manager suggestions for the future of brickwork masterclasses</vt:lpstr>
      <vt:lpstr>PowerPoint Presentation</vt:lpstr>
      <vt:lpstr>Conclusions and recommendations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Harlow Consulting</dc:creator>
  <cp:lastModifiedBy>Nic Tuck</cp:lastModifiedBy>
  <cp:revision>6</cp:revision>
  <dcterms:created xsi:type="dcterms:W3CDTF">2020-10-29T11:49:14Z</dcterms:created>
  <dcterms:modified xsi:type="dcterms:W3CDTF">2022-08-04T14:25:02Z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0x010100D1A484BC79EDAA459A984BBEC854598E</vt:lpwstr>
  </property>
  <property fmtid="{D5CDD505-2E9C-101B-9397-08002B2CF9AE}" pid="3" name="MediaServiceImageTags">
    <vt:lpwstr/>
  </property>
</Properties>
</file>